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2076137595" r:id="rId3"/>
    <p:sldId id="272" r:id="rId4"/>
    <p:sldId id="297" r:id="rId5"/>
    <p:sldId id="295" r:id="rId6"/>
    <p:sldId id="2076137607" r:id="rId7"/>
    <p:sldId id="2076137402" r:id="rId8"/>
    <p:sldId id="2076137597" r:id="rId9"/>
    <p:sldId id="2076137587" r:id="rId10"/>
    <p:sldId id="2076137588" r:id="rId11"/>
    <p:sldId id="2076137589" r:id="rId12"/>
    <p:sldId id="2076137590" r:id="rId13"/>
    <p:sldId id="2076137591" r:id="rId14"/>
    <p:sldId id="2076137608" r:id="rId15"/>
    <p:sldId id="2076137599" r:id="rId16"/>
    <p:sldId id="2076137600" r:id="rId17"/>
    <p:sldId id="2076137601" r:id="rId18"/>
    <p:sldId id="2076137602" r:id="rId19"/>
    <p:sldId id="2076137603" r:id="rId20"/>
    <p:sldId id="207613759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8FBE"/>
    <a:srgbClr val="7FBC42"/>
    <a:srgbClr val="203265"/>
    <a:srgbClr val="27418A"/>
    <a:srgbClr val="243A78"/>
    <a:srgbClr val="223772"/>
    <a:srgbClr val="75C1DF"/>
    <a:srgbClr val="6DB4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859"/>
    <p:restoredTop sz="93555"/>
  </p:normalViewPr>
  <p:slideViewPr>
    <p:cSldViewPr snapToGrid="0">
      <p:cViewPr>
        <p:scale>
          <a:sx n="143" d="100"/>
          <a:sy n="143" d="100"/>
        </p:scale>
        <p:origin x="848" y="544"/>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417829596296704E-2"/>
          <c:y val="1.10843627188163E-2"/>
          <c:w val="0.84379403672370068"/>
          <c:h val="0.96443687703820091"/>
        </c:manualLayout>
      </c:layout>
      <c:doughnutChart>
        <c:varyColors val="1"/>
        <c:ser>
          <c:idx val="0"/>
          <c:order val="0"/>
          <c:tx>
            <c:strRef>
              <c:f>Sheet1!$B$1</c:f>
              <c:strCache>
                <c:ptCount val="1"/>
                <c:pt idx="0">
                  <c:v>Pillar</c:v>
                </c:pt>
              </c:strCache>
            </c:strRef>
          </c:tx>
          <c:spPr>
            <a:solidFill>
              <a:schemeClr val="accent2">
                <a:lumMod val="75000"/>
              </a:schemeClr>
            </a:solidFill>
          </c:spPr>
          <c:dPt>
            <c:idx val="0"/>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1-80D4-3143-A604-39AA25E72559}"/>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80D4-3143-A604-39AA25E72559}"/>
              </c:ext>
            </c:extLst>
          </c:dPt>
          <c:dPt>
            <c:idx val="2"/>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5-80D4-3143-A604-39AA25E72559}"/>
              </c:ext>
            </c:extLst>
          </c:dPt>
          <c:cat>
            <c:strRef>
              <c:f>Sheet1!$A$2:$A$4</c:f>
              <c:strCache>
                <c:ptCount val="3"/>
                <c:pt idx="0">
                  <c:v>Access to Capital</c:v>
                </c:pt>
                <c:pt idx="1">
                  <c:v>Staying Compliant</c:v>
                </c:pt>
                <c:pt idx="2">
                  <c:v>Managing
Talent</c:v>
                </c:pt>
              </c:strCache>
            </c:strRef>
          </c:cat>
          <c:val>
            <c:numRef>
              <c:f>Sheet1!$B$2:$B$4</c:f>
              <c:numCache>
                <c:formatCode>General</c:formatCode>
                <c:ptCount val="3"/>
                <c:pt idx="0">
                  <c:v>1</c:v>
                </c:pt>
                <c:pt idx="1">
                  <c:v>1</c:v>
                </c:pt>
                <c:pt idx="2">
                  <c:v>1</c:v>
                </c:pt>
              </c:numCache>
            </c:numRef>
          </c:val>
          <c:extLst>
            <c:ext xmlns:c16="http://schemas.microsoft.com/office/drawing/2014/chart" uri="{C3380CC4-5D6E-409C-BE32-E72D297353CC}">
              <c16:uniqueId val="{00000006-80D4-3143-A604-39AA25E72559}"/>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Product</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D112-D343-8313-28C8BCC72BB4}"/>
              </c:ext>
            </c:extLst>
          </c:dPt>
          <c:dPt>
            <c:idx val="1"/>
            <c:bubble3D val="0"/>
            <c:spPr>
              <a:solidFill>
                <a:schemeClr val="accent2">
                  <a:alpha val="85000"/>
                </a:schemeClr>
              </a:solidFill>
              <a:ln w="19050">
                <a:solidFill>
                  <a:schemeClr val="lt1"/>
                </a:solidFill>
              </a:ln>
              <a:effectLst/>
            </c:spPr>
            <c:extLst>
              <c:ext xmlns:c16="http://schemas.microsoft.com/office/drawing/2014/chart" uri="{C3380CC4-5D6E-409C-BE32-E72D297353CC}">
                <c16:uniqueId val="{00000003-D112-D343-8313-28C8BCC72BB4}"/>
              </c:ext>
            </c:extLst>
          </c:dPt>
          <c:dPt>
            <c:idx val="2"/>
            <c:bubble3D val="0"/>
            <c:spPr>
              <a:solidFill>
                <a:schemeClr val="accent2">
                  <a:alpha val="85000"/>
                </a:schemeClr>
              </a:solidFill>
              <a:ln w="19050">
                <a:solidFill>
                  <a:schemeClr val="lt1"/>
                </a:solidFill>
              </a:ln>
              <a:effectLst/>
            </c:spPr>
            <c:extLst>
              <c:ext xmlns:c16="http://schemas.microsoft.com/office/drawing/2014/chart" uri="{C3380CC4-5D6E-409C-BE32-E72D297353CC}">
                <c16:uniqueId val="{00000005-D112-D343-8313-28C8BCC72BB4}"/>
              </c:ext>
            </c:extLst>
          </c:dPt>
          <c:dPt>
            <c:idx val="3"/>
            <c:bubble3D val="0"/>
            <c:spPr>
              <a:solidFill>
                <a:schemeClr val="accent2">
                  <a:alpha val="70000"/>
                </a:schemeClr>
              </a:solidFill>
              <a:ln w="19050">
                <a:solidFill>
                  <a:schemeClr val="lt1"/>
                </a:solidFill>
              </a:ln>
              <a:effectLst/>
            </c:spPr>
            <c:extLst>
              <c:ext xmlns:c16="http://schemas.microsoft.com/office/drawing/2014/chart" uri="{C3380CC4-5D6E-409C-BE32-E72D297353CC}">
                <c16:uniqueId val="{00000007-D112-D343-8313-28C8BCC72BB4}"/>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D112-D343-8313-28C8BCC72BB4}"/>
              </c:ext>
            </c:extLst>
          </c:dPt>
          <c:dPt>
            <c:idx val="5"/>
            <c:bubble3D val="0"/>
            <c:spPr>
              <a:solidFill>
                <a:srgbClr val="7FBC42">
                  <a:alpha val="85000"/>
                </a:srgbClr>
              </a:solidFill>
              <a:ln w="19050">
                <a:solidFill>
                  <a:schemeClr val="accent6">
                    <a:lumMod val="40000"/>
                    <a:lumOff val="60000"/>
                  </a:schemeClr>
                </a:solidFill>
              </a:ln>
              <a:effectLst/>
            </c:spPr>
            <c:extLst>
              <c:ext xmlns:c16="http://schemas.microsoft.com/office/drawing/2014/chart" uri="{C3380CC4-5D6E-409C-BE32-E72D297353CC}">
                <c16:uniqueId val="{0000000B-D112-D343-8313-28C8BCC72BB4}"/>
              </c:ext>
            </c:extLst>
          </c:dPt>
          <c:dPt>
            <c:idx val="6"/>
            <c:bubble3D val="0"/>
            <c:spPr>
              <a:solidFill>
                <a:srgbClr val="7FBC42">
                  <a:alpha val="70000"/>
                </a:srgbClr>
              </a:solidFill>
              <a:ln w="19050">
                <a:solidFill>
                  <a:schemeClr val="lt1"/>
                </a:solidFill>
              </a:ln>
              <a:effectLst/>
            </c:spPr>
            <c:extLst>
              <c:ext xmlns:c16="http://schemas.microsoft.com/office/drawing/2014/chart" uri="{C3380CC4-5D6E-409C-BE32-E72D297353CC}">
                <c16:uniqueId val="{0000000D-D112-D343-8313-28C8BCC72BB4}"/>
              </c:ext>
            </c:extLst>
          </c:dPt>
          <c:dPt>
            <c:idx val="7"/>
            <c:bubble3D val="0"/>
            <c:spPr>
              <a:solidFill>
                <a:schemeClr val="accent6">
                  <a:alpha val="55000"/>
                </a:schemeClr>
              </a:solidFill>
              <a:ln w="19050">
                <a:solidFill>
                  <a:schemeClr val="lt1"/>
                </a:solidFill>
              </a:ln>
              <a:effectLst/>
            </c:spPr>
            <c:extLst>
              <c:ext xmlns:c16="http://schemas.microsoft.com/office/drawing/2014/chart" uri="{C3380CC4-5D6E-409C-BE32-E72D297353CC}">
                <c16:uniqueId val="{0000000F-D112-D343-8313-28C8BCC72BB4}"/>
              </c:ext>
            </c:extLst>
          </c:dPt>
          <c:dPt>
            <c:idx val="8"/>
            <c:bubble3D val="0"/>
            <c:spPr>
              <a:solidFill>
                <a:schemeClr val="accent1"/>
              </a:solidFill>
              <a:ln w="19050">
                <a:solidFill>
                  <a:schemeClr val="lt1"/>
                </a:solidFill>
              </a:ln>
              <a:effectLst/>
            </c:spPr>
            <c:extLst>
              <c:ext xmlns:c16="http://schemas.microsoft.com/office/drawing/2014/chart" uri="{C3380CC4-5D6E-409C-BE32-E72D297353CC}">
                <c16:uniqueId val="{00000011-D112-D343-8313-28C8BCC72BB4}"/>
              </c:ext>
            </c:extLst>
          </c:dPt>
          <c:dPt>
            <c:idx val="9"/>
            <c:bubble3D val="0"/>
            <c:spPr>
              <a:solidFill>
                <a:schemeClr val="accent1">
                  <a:alpha val="85000"/>
                </a:schemeClr>
              </a:solidFill>
              <a:ln w="19050">
                <a:solidFill>
                  <a:schemeClr val="lt1"/>
                </a:solidFill>
              </a:ln>
              <a:effectLst/>
            </c:spPr>
            <c:extLst>
              <c:ext xmlns:c16="http://schemas.microsoft.com/office/drawing/2014/chart" uri="{C3380CC4-5D6E-409C-BE32-E72D297353CC}">
                <c16:uniqueId val="{00000013-D112-D343-8313-28C8BCC72BB4}"/>
              </c:ext>
            </c:extLst>
          </c:dPt>
          <c:dPt>
            <c:idx val="10"/>
            <c:bubble3D val="0"/>
            <c:spPr>
              <a:solidFill>
                <a:schemeClr val="accent1">
                  <a:alpha val="70000"/>
                </a:schemeClr>
              </a:solidFill>
              <a:ln w="19050">
                <a:solidFill>
                  <a:schemeClr val="lt1"/>
                </a:solidFill>
              </a:ln>
              <a:effectLst/>
            </c:spPr>
            <c:extLst>
              <c:ext xmlns:c16="http://schemas.microsoft.com/office/drawing/2014/chart" uri="{C3380CC4-5D6E-409C-BE32-E72D297353CC}">
                <c16:uniqueId val="{00000015-D112-D343-8313-28C8BCC72BB4}"/>
              </c:ext>
            </c:extLst>
          </c:dPt>
          <c:dPt>
            <c:idx val="11"/>
            <c:bubble3D val="0"/>
            <c:spPr>
              <a:solidFill>
                <a:schemeClr val="accent1">
                  <a:alpha val="55000"/>
                </a:schemeClr>
              </a:solidFill>
              <a:ln w="19050">
                <a:solidFill>
                  <a:schemeClr val="lt1"/>
                </a:solidFill>
              </a:ln>
              <a:effectLst/>
            </c:spPr>
            <c:extLst>
              <c:ext xmlns:c16="http://schemas.microsoft.com/office/drawing/2014/chart" uri="{C3380CC4-5D6E-409C-BE32-E72D297353CC}">
                <c16:uniqueId val="{00000017-D112-D343-8313-28C8BCC72BB4}"/>
              </c:ext>
            </c:extLst>
          </c:dPt>
          <c:dLbls>
            <c:dLbl>
              <c:idx val="0"/>
              <c:layout>
                <c:manualLayout>
                  <c:x val="6.2830250473371457E-3"/>
                  <c:y val="6.3658828777800611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12-D343-8313-28C8BCC72BB4}"/>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1">
                        <a:lumMod val="50000"/>
                      </a:schemeClr>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Sheet1!$A$2:$A$13</c:f>
              <c:strCache>
                <c:ptCount val="12"/>
                <c:pt idx="0">
                  <c:v>Outsourced
HR Team</c:v>
                </c:pt>
                <c:pt idx="1">
                  <c:v>Online
HR Library</c:v>
                </c:pt>
                <c:pt idx="2">
                  <c:v>Benefits 
Admin</c:v>
                </c:pt>
                <c:pt idx="3">
                  <c:v>401(k)
Admin</c:v>
                </c:pt>
                <c:pt idx="4">
                  <c:v>Employer 
Tax Credits</c:v>
                </c:pt>
                <c:pt idx="5">
                  <c:v>401(k)
Tax Credits</c:v>
                </c:pt>
                <c:pt idx="6">
                  <c:v>Pre-Tax 
Benefits</c:v>
                </c:pt>
                <c:pt idx="7">
                  <c:v>Lending</c:v>
                </c:pt>
                <c:pt idx="8">
                  <c:v>Payroll &amp; Tax</c:v>
                </c:pt>
                <c:pt idx="9">
                  <c:v>HR Software</c:v>
                </c:pt>
                <c:pt idx="10">
                  <c:v>Time &amp;
 Labor</c:v>
                </c:pt>
                <c:pt idx="11">
                  <c:v>Recruiting</c:v>
                </c:pt>
              </c:strCache>
            </c:strRef>
          </c:cat>
          <c:val>
            <c:numRef>
              <c:f>Sheet1!$B$2:$B$13</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18-D112-D343-8313-28C8BCC72BB4}"/>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3C73A2-E9DB-2F4F-80AA-DBA1F0F4907B}"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05DDA32A-6945-3142-B80A-CFB14EFDABD7}">
      <dgm:prSet phldrT="[Text]" custT="1"/>
      <dgm:spPr>
        <a:ln>
          <a:noFill/>
        </a:ln>
      </dgm:spPr>
      <dgm:t>
        <a:bodyPr/>
        <a:lstStyle/>
        <a:p>
          <a:r>
            <a:rPr lang="en-US" sz="1100" b="0" i="0"/>
            <a:t>Hub</a:t>
          </a:r>
          <a:br>
            <a:rPr lang="en-US" sz="1100" b="0" i="0"/>
          </a:br>
          <a:r>
            <a:rPr lang="en-US" sz="1100" b="0" i="0"/>
            <a:t>Leader</a:t>
          </a:r>
          <a:endParaRPr lang="en-US" sz="1100"/>
        </a:p>
      </dgm:t>
    </dgm:pt>
    <dgm:pt modelId="{F44A9F12-EAF2-B74F-B170-A53250AB375B}" type="parTrans" cxnId="{313684F3-3F0D-3443-806B-E782316674FB}">
      <dgm:prSet/>
      <dgm:spPr/>
      <dgm:t>
        <a:bodyPr/>
        <a:lstStyle/>
        <a:p>
          <a:endParaRPr lang="en-US" sz="1600"/>
        </a:p>
      </dgm:t>
    </dgm:pt>
    <dgm:pt modelId="{F90E9A8F-0630-B64B-9774-B77BFA62F247}" type="sibTrans" cxnId="{313684F3-3F0D-3443-806B-E782316674FB}">
      <dgm:prSet/>
      <dgm:spPr/>
      <dgm:t>
        <a:bodyPr/>
        <a:lstStyle/>
        <a:p>
          <a:endParaRPr lang="en-US" sz="1600"/>
        </a:p>
      </dgm:t>
    </dgm:pt>
    <dgm:pt modelId="{F11A8F03-5C60-D64C-9449-A4B1C9B405C9}">
      <dgm:prSet phldrT="[Text]" custT="1"/>
      <dgm:spPr>
        <a:ln>
          <a:noFill/>
        </a:ln>
      </dgm:spPr>
      <dgm:t>
        <a:bodyPr/>
        <a:lstStyle/>
        <a:p>
          <a:r>
            <a:rPr lang="en-US" sz="1100"/>
            <a:t>Growth</a:t>
          </a:r>
          <a:br>
            <a:rPr lang="en-US" sz="1100"/>
          </a:br>
          <a:r>
            <a:rPr lang="en-US" sz="1100"/>
            <a:t>Leader</a:t>
          </a:r>
        </a:p>
      </dgm:t>
    </dgm:pt>
    <dgm:pt modelId="{15588D61-0D5B-0C45-8AC3-9785BF0B342B}" type="parTrans" cxnId="{32ABA876-758D-D94A-A159-7B910C9776F2}">
      <dgm:prSet/>
      <dgm:spPr/>
      <dgm:t>
        <a:bodyPr/>
        <a:lstStyle/>
        <a:p>
          <a:endParaRPr lang="en-US" sz="1600"/>
        </a:p>
      </dgm:t>
    </dgm:pt>
    <dgm:pt modelId="{ECEF5E83-C06D-AE44-BD0F-116AB41A8745}" type="sibTrans" cxnId="{32ABA876-758D-D94A-A159-7B910C9776F2}">
      <dgm:prSet/>
      <dgm:spPr/>
      <dgm:t>
        <a:bodyPr/>
        <a:lstStyle/>
        <a:p>
          <a:endParaRPr lang="en-US" sz="1600"/>
        </a:p>
      </dgm:t>
    </dgm:pt>
    <dgm:pt modelId="{41698756-AABC-924F-81A8-F80DEFA2A140}">
      <dgm:prSet phldrT="[Text]" custT="1"/>
      <dgm:spPr>
        <a:ln>
          <a:noFill/>
        </a:ln>
      </dgm:spPr>
      <dgm:t>
        <a:bodyPr/>
        <a:lstStyle/>
        <a:p>
          <a:r>
            <a:rPr lang="en-US" sz="1000"/>
            <a:t>Sales</a:t>
          </a:r>
        </a:p>
      </dgm:t>
    </dgm:pt>
    <dgm:pt modelId="{19CF59B0-F353-FE4E-8D44-718FE81C67D0}" type="parTrans" cxnId="{34929B8B-C92D-134B-9083-A2CC3404F3B2}">
      <dgm:prSet/>
      <dgm:spPr/>
      <dgm:t>
        <a:bodyPr/>
        <a:lstStyle/>
        <a:p>
          <a:endParaRPr lang="en-US" sz="1600"/>
        </a:p>
      </dgm:t>
    </dgm:pt>
    <dgm:pt modelId="{053BEA69-B1B1-E841-9BE5-D2D93F747A90}" type="sibTrans" cxnId="{34929B8B-C92D-134B-9083-A2CC3404F3B2}">
      <dgm:prSet/>
      <dgm:spPr/>
      <dgm:t>
        <a:bodyPr/>
        <a:lstStyle/>
        <a:p>
          <a:endParaRPr lang="en-US" sz="1600"/>
        </a:p>
      </dgm:t>
    </dgm:pt>
    <dgm:pt modelId="{3E39BE98-F8C2-1441-9FF0-F440DFF27C56}">
      <dgm:prSet phldrT="[Text]" custT="1"/>
      <dgm:spPr>
        <a:ln>
          <a:noFill/>
        </a:ln>
      </dgm:spPr>
      <dgm:t>
        <a:bodyPr/>
        <a:lstStyle/>
        <a:p>
          <a:r>
            <a:rPr lang="en-US" sz="1000"/>
            <a:t>Account Manager</a:t>
          </a:r>
        </a:p>
      </dgm:t>
    </dgm:pt>
    <dgm:pt modelId="{B1583ACA-6C35-E341-B872-D5A7AF961B9B}" type="parTrans" cxnId="{905FAA5D-B397-DF46-97ED-67B05509AF7B}">
      <dgm:prSet/>
      <dgm:spPr/>
      <dgm:t>
        <a:bodyPr/>
        <a:lstStyle/>
        <a:p>
          <a:endParaRPr lang="en-US" sz="1600"/>
        </a:p>
      </dgm:t>
    </dgm:pt>
    <dgm:pt modelId="{799B3978-B716-274A-81B0-EC38EE3FED9D}" type="sibTrans" cxnId="{905FAA5D-B397-DF46-97ED-67B05509AF7B}">
      <dgm:prSet/>
      <dgm:spPr/>
      <dgm:t>
        <a:bodyPr/>
        <a:lstStyle/>
        <a:p>
          <a:endParaRPr lang="en-US" sz="1600"/>
        </a:p>
      </dgm:t>
    </dgm:pt>
    <dgm:pt modelId="{6AED0542-E8DE-634E-B6F0-6C1BDD9C8DDD}">
      <dgm:prSet phldrT="[Text]" custT="1"/>
      <dgm:spPr>
        <a:ln>
          <a:noFill/>
        </a:ln>
      </dgm:spPr>
      <dgm:t>
        <a:bodyPr/>
        <a:lstStyle/>
        <a:p>
          <a:r>
            <a:rPr lang="en-US" sz="1000"/>
            <a:t>Payroll, Tax, </a:t>
          </a:r>
          <a:br>
            <a:rPr lang="en-US" sz="1000"/>
          </a:br>
          <a:r>
            <a:rPr lang="en-US" sz="1000"/>
            <a:t>&amp; HR</a:t>
          </a:r>
        </a:p>
      </dgm:t>
    </dgm:pt>
    <dgm:pt modelId="{AC26FAC4-59A4-5E4D-9594-34A6752139A8}" type="parTrans" cxnId="{612224D1-9A87-A14B-A559-BB8DDC7287F7}">
      <dgm:prSet/>
      <dgm:spPr/>
      <dgm:t>
        <a:bodyPr/>
        <a:lstStyle/>
        <a:p>
          <a:endParaRPr lang="en-US" sz="1600"/>
        </a:p>
      </dgm:t>
    </dgm:pt>
    <dgm:pt modelId="{398CBA00-35EA-7140-A447-555B4E39092A}" type="sibTrans" cxnId="{612224D1-9A87-A14B-A559-BB8DDC7287F7}">
      <dgm:prSet/>
      <dgm:spPr/>
      <dgm:t>
        <a:bodyPr/>
        <a:lstStyle/>
        <a:p>
          <a:endParaRPr lang="en-US" sz="1600"/>
        </a:p>
      </dgm:t>
    </dgm:pt>
    <dgm:pt modelId="{7EBE03C7-3107-3347-B989-A1312B4A4BDE}">
      <dgm:prSet phldrT="[Text]" custT="1"/>
      <dgm:spPr>
        <a:ln>
          <a:noFill/>
        </a:ln>
      </dgm:spPr>
      <dgm:t>
        <a:bodyPr/>
        <a:lstStyle/>
        <a:p>
          <a:r>
            <a:rPr lang="en-US" sz="1000"/>
            <a:t>Solution Consultant</a:t>
          </a:r>
        </a:p>
      </dgm:t>
    </dgm:pt>
    <dgm:pt modelId="{991BE79A-6AFC-E04E-B18B-035E3CF90639}" type="parTrans" cxnId="{08578087-F9AF-2F44-88C6-8619A9CF34B3}">
      <dgm:prSet/>
      <dgm:spPr/>
      <dgm:t>
        <a:bodyPr/>
        <a:lstStyle/>
        <a:p>
          <a:endParaRPr lang="en-US" sz="1600"/>
        </a:p>
      </dgm:t>
    </dgm:pt>
    <dgm:pt modelId="{610E167E-0D08-024E-B753-CE0368AADACB}" type="sibTrans" cxnId="{08578087-F9AF-2F44-88C6-8619A9CF34B3}">
      <dgm:prSet/>
      <dgm:spPr/>
      <dgm:t>
        <a:bodyPr/>
        <a:lstStyle/>
        <a:p>
          <a:endParaRPr lang="en-US" sz="1600"/>
        </a:p>
      </dgm:t>
    </dgm:pt>
    <dgm:pt modelId="{D6D5D098-BC1A-F34D-8586-E241C3E58466}">
      <dgm:prSet phldrT="[Text]" custT="1"/>
      <dgm:spPr>
        <a:solidFill>
          <a:schemeClr val="accent2"/>
        </a:solidFill>
        <a:ln>
          <a:noFill/>
        </a:ln>
      </dgm:spPr>
      <dgm:t>
        <a:bodyPr/>
        <a:lstStyle/>
        <a:p>
          <a:r>
            <a:rPr lang="en-US" sz="1100">
              <a:solidFill>
                <a:schemeClr val="accent1">
                  <a:lumMod val="50000"/>
                </a:schemeClr>
              </a:solidFill>
            </a:rPr>
            <a:t>Shared Services</a:t>
          </a:r>
        </a:p>
      </dgm:t>
    </dgm:pt>
    <dgm:pt modelId="{7DC78DB6-A725-484E-8C09-109319413D2C}" type="parTrans" cxnId="{A592AFCC-0043-9E40-9304-104D70CC97FC}">
      <dgm:prSet/>
      <dgm:spPr/>
      <dgm:t>
        <a:bodyPr/>
        <a:lstStyle/>
        <a:p>
          <a:endParaRPr lang="en-US" sz="1600"/>
        </a:p>
      </dgm:t>
    </dgm:pt>
    <dgm:pt modelId="{B17851EF-2E17-5A4A-9308-4AC282085446}" type="sibTrans" cxnId="{A592AFCC-0043-9E40-9304-104D70CC97FC}">
      <dgm:prSet/>
      <dgm:spPr/>
      <dgm:t>
        <a:bodyPr/>
        <a:lstStyle/>
        <a:p>
          <a:endParaRPr lang="en-US" sz="1600"/>
        </a:p>
      </dgm:t>
    </dgm:pt>
    <dgm:pt modelId="{929404C5-27A3-EC4B-A8DC-ABDE5CBFCFF2}">
      <dgm:prSet phldrT="[Text]" custT="1"/>
      <dgm:spPr>
        <a:solidFill>
          <a:schemeClr val="accent2"/>
        </a:solidFill>
        <a:ln>
          <a:noFill/>
        </a:ln>
      </dgm:spPr>
      <dgm:t>
        <a:bodyPr/>
        <a:lstStyle/>
        <a:p>
          <a:r>
            <a:rPr lang="en-US" sz="1000" dirty="0">
              <a:solidFill>
                <a:schemeClr val="accent1">
                  <a:lumMod val="50000"/>
                </a:schemeClr>
              </a:solidFill>
            </a:rPr>
            <a:t>Admin</a:t>
          </a:r>
        </a:p>
      </dgm:t>
    </dgm:pt>
    <dgm:pt modelId="{8BA98C82-6968-E646-B1D5-E3198F232854}" type="parTrans" cxnId="{967C1053-B7FF-144C-ABF7-36973271B4BA}">
      <dgm:prSet/>
      <dgm:spPr/>
      <dgm:t>
        <a:bodyPr/>
        <a:lstStyle/>
        <a:p>
          <a:endParaRPr lang="en-US" sz="1600"/>
        </a:p>
      </dgm:t>
    </dgm:pt>
    <dgm:pt modelId="{31FFFF29-51F5-F04D-B8D3-0E180DE518E1}" type="sibTrans" cxnId="{967C1053-B7FF-144C-ABF7-36973271B4BA}">
      <dgm:prSet/>
      <dgm:spPr/>
      <dgm:t>
        <a:bodyPr/>
        <a:lstStyle/>
        <a:p>
          <a:endParaRPr lang="en-US" sz="1600"/>
        </a:p>
      </dgm:t>
    </dgm:pt>
    <dgm:pt modelId="{0805451C-C682-234F-9C8E-FABBC76C618A}">
      <dgm:prSet phldrT="[Text]" custT="1"/>
      <dgm:spPr>
        <a:solidFill>
          <a:schemeClr val="accent2"/>
        </a:solidFill>
        <a:ln>
          <a:noFill/>
        </a:ln>
      </dgm:spPr>
      <dgm:t>
        <a:bodyPr/>
        <a:lstStyle/>
        <a:p>
          <a:r>
            <a:rPr lang="en-US" sz="1000">
              <a:solidFill>
                <a:schemeClr val="accent1">
                  <a:lumMod val="50000"/>
                </a:schemeClr>
              </a:solidFill>
            </a:rPr>
            <a:t>Products</a:t>
          </a:r>
        </a:p>
      </dgm:t>
    </dgm:pt>
    <dgm:pt modelId="{0F4A2F3C-EEBC-BB4E-83A8-B7FF8AC062E5}" type="parTrans" cxnId="{1C0F8BD2-D879-E44A-B13F-17E7948CDE15}">
      <dgm:prSet/>
      <dgm:spPr/>
      <dgm:t>
        <a:bodyPr/>
        <a:lstStyle/>
        <a:p>
          <a:endParaRPr lang="en-US" sz="1600"/>
        </a:p>
      </dgm:t>
    </dgm:pt>
    <dgm:pt modelId="{6E5ED20D-F5EF-F94C-998A-4FE38353A518}" type="sibTrans" cxnId="{1C0F8BD2-D879-E44A-B13F-17E7948CDE15}">
      <dgm:prSet/>
      <dgm:spPr/>
      <dgm:t>
        <a:bodyPr/>
        <a:lstStyle/>
        <a:p>
          <a:endParaRPr lang="en-US" sz="1600"/>
        </a:p>
      </dgm:t>
    </dgm:pt>
    <dgm:pt modelId="{F318A07B-27CC-B842-873D-C1A4FA843D16}">
      <dgm:prSet phldrT="[Text]" custT="1"/>
      <dgm:spPr>
        <a:ln>
          <a:noFill/>
        </a:ln>
      </dgm:spPr>
      <dgm:t>
        <a:bodyPr/>
        <a:lstStyle/>
        <a:p>
          <a:r>
            <a:rPr lang="en-US" sz="1000"/>
            <a:t>Implement-</a:t>
          </a:r>
          <a:br>
            <a:rPr lang="en-US" sz="1000"/>
          </a:br>
          <a:r>
            <a:rPr lang="en-US" sz="1000"/>
            <a:t>ation</a:t>
          </a:r>
        </a:p>
      </dgm:t>
    </dgm:pt>
    <dgm:pt modelId="{E4B1FE54-39A7-714C-9468-ECBDCD4D13DC}" type="parTrans" cxnId="{E8BD65D5-3E50-F940-9A52-AB23B8B5EC20}">
      <dgm:prSet/>
      <dgm:spPr/>
      <dgm:t>
        <a:bodyPr/>
        <a:lstStyle/>
        <a:p>
          <a:endParaRPr lang="en-US" sz="1600"/>
        </a:p>
      </dgm:t>
    </dgm:pt>
    <dgm:pt modelId="{B2542FA3-439C-8D45-8219-4DDAE4171A3D}" type="sibTrans" cxnId="{E8BD65D5-3E50-F940-9A52-AB23B8B5EC20}">
      <dgm:prSet/>
      <dgm:spPr/>
      <dgm:t>
        <a:bodyPr/>
        <a:lstStyle/>
        <a:p>
          <a:endParaRPr lang="en-US" sz="1600"/>
        </a:p>
      </dgm:t>
    </dgm:pt>
    <dgm:pt modelId="{2481886E-4D25-5144-8D12-34ACF47BC409}">
      <dgm:prSet phldrT="[Text]" custT="1"/>
      <dgm:spPr>
        <a:ln>
          <a:noFill/>
        </a:ln>
      </dgm:spPr>
      <dgm:t>
        <a:bodyPr/>
        <a:lstStyle/>
        <a:p>
          <a:r>
            <a:rPr lang="en-US" sz="1000"/>
            <a:t>Client</a:t>
          </a:r>
          <a:br>
            <a:rPr lang="en-US" sz="1000"/>
          </a:br>
          <a:r>
            <a:rPr lang="en-US" sz="1000"/>
            <a:t>Support</a:t>
          </a:r>
        </a:p>
      </dgm:t>
    </dgm:pt>
    <dgm:pt modelId="{9F66DAED-8D72-EC4C-9BCD-09468BD6CA41}" type="parTrans" cxnId="{242EDC6A-032F-CB45-959D-6FC33BC0537B}">
      <dgm:prSet/>
      <dgm:spPr/>
      <dgm:t>
        <a:bodyPr/>
        <a:lstStyle/>
        <a:p>
          <a:endParaRPr lang="en-US"/>
        </a:p>
      </dgm:t>
    </dgm:pt>
    <dgm:pt modelId="{F2ED72AF-17DA-EE4A-8D2B-EE46D0E8F2D7}" type="sibTrans" cxnId="{242EDC6A-032F-CB45-959D-6FC33BC0537B}">
      <dgm:prSet/>
      <dgm:spPr/>
      <dgm:t>
        <a:bodyPr/>
        <a:lstStyle/>
        <a:p>
          <a:endParaRPr lang="en-US"/>
        </a:p>
      </dgm:t>
    </dgm:pt>
    <dgm:pt modelId="{3D9BA9E5-2EAF-8344-9CB7-FB818A1433BD}">
      <dgm:prSet phldrT="[Text]" custT="1"/>
      <dgm:spPr>
        <a:solidFill>
          <a:schemeClr val="accent2"/>
        </a:solidFill>
        <a:ln>
          <a:noFill/>
        </a:ln>
      </dgm:spPr>
      <dgm:t>
        <a:bodyPr/>
        <a:lstStyle/>
        <a:p>
          <a:r>
            <a:rPr lang="en-US" sz="1000">
              <a:solidFill>
                <a:schemeClr val="accent1">
                  <a:lumMod val="50000"/>
                </a:schemeClr>
              </a:solidFill>
            </a:rPr>
            <a:t>IT</a:t>
          </a:r>
        </a:p>
      </dgm:t>
    </dgm:pt>
    <dgm:pt modelId="{614B1B11-1053-7441-9805-527BE68C101D}" type="parTrans" cxnId="{D08D4BF1-5EE0-E94B-832B-3952F8ED393D}">
      <dgm:prSet/>
      <dgm:spPr/>
      <dgm:t>
        <a:bodyPr/>
        <a:lstStyle/>
        <a:p>
          <a:endParaRPr lang="en-US"/>
        </a:p>
      </dgm:t>
    </dgm:pt>
    <dgm:pt modelId="{7227797C-B1D0-4646-9AE5-29723F03F859}" type="sibTrans" cxnId="{D08D4BF1-5EE0-E94B-832B-3952F8ED393D}">
      <dgm:prSet/>
      <dgm:spPr/>
      <dgm:t>
        <a:bodyPr/>
        <a:lstStyle/>
        <a:p>
          <a:endParaRPr lang="en-US"/>
        </a:p>
      </dgm:t>
    </dgm:pt>
    <dgm:pt modelId="{99531A28-7990-AC41-9AAA-5BEAD2C33B06}" type="pres">
      <dgm:prSet presAssocID="{6D3C73A2-E9DB-2F4F-80AA-DBA1F0F4907B}" presName="hierChild1" presStyleCnt="0">
        <dgm:presLayoutVars>
          <dgm:orgChart val="1"/>
          <dgm:chPref val="1"/>
          <dgm:dir/>
          <dgm:animOne val="branch"/>
          <dgm:animLvl val="lvl"/>
          <dgm:resizeHandles/>
        </dgm:presLayoutVars>
      </dgm:prSet>
      <dgm:spPr/>
    </dgm:pt>
    <dgm:pt modelId="{93262D79-31AC-7F4F-A349-AA6D5583C206}" type="pres">
      <dgm:prSet presAssocID="{05DDA32A-6945-3142-B80A-CFB14EFDABD7}" presName="hierRoot1" presStyleCnt="0">
        <dgm:presLayoutVars>
          <dgm:hierBranch val="r"/>
        </dgm:presLayoutVars>
      </dgm:prSet>
      <dgm:spPr/>
    </dgm:pt>
    <dgm:pt modelId="{FF2D0729-06BD-A44A-BC82-839120740DD7}" type="pres">
      <dgm:prSet presAssocID="{05DDA32A-6945-3142-B80A-CFB14EFDABD7}" presName="rootComposite1" presStyleCnt="0"/>
      <dgm:spPr/>
    </dgm:pt>
    <dgm:pt modelId="{863AD38C-08F8-1D46-AF41-365A6ABE2BC5}" type="pres">
      <dgm:prSet presAssocID="{05DDA32A-6945-3142-B80A-CFB14EFDABD7}" presName="rootText1" presStyleLbl="node0" presStyleIdx="0" presStyleCnt="3" custScaleX="90105" custScaleY="92204">
        <dgm:presLayoutVars>
          <dgm:chPref val="3"/>
        </dgm:presLayoutVars>
      </dgm:prSet>
      <dgm:spPr/>
    </dgm:pt>
    <dgm:pt modelId="{F27AD913-AE62-8F40-AB4C-AF349F5F08F5}" type="pres">
      <dgm:prSet presAssocID="{05DDA32A-6945-3142-B80A-CFB14EFDABD7}" presName="rootConnector1" presStyleLbl="node1" presStyleIdx="0" presStyleCnt="0"/>
      <dgm:spPr/>
    </dgm:pt>
    <dgm:pt modelId="{D48C8290-F4CA-F44B-8427-0BB2D96705C6}" type="pres">
      <dgm:prSet presAssocID="{05DDA32A-6945-3142-B80A-CFB14EFDABD7}" presName="hierChild2" presStyleCnt="0"/>
      <dgm:spPr/>
    </dgm:pt>
    <dgm:pt modelId="{68FD2936-3E8C-A445-ABDB-38C15EEF9225}" type="pres">
      <dgm:prSet presAssocID="{AC26FAC4-59A4-5E4D-9594-34A6752139A8}" presName="Name50" presStyleLbl="parChTrans1D2" presStyleIdx="0" presStyleCnt="9"/>
      <dgm:spPr/>
    </dgm:pt>
    <dgm:pt modelId="{41D41788-2BA7-914A-97F2-0DFFB2DDCCEA}" type="pres">
      <dgm:prSet presAssocID="{6AED0542-E8DE-634E-B6F0-6C1BDD9C8DDD}" presName="hierRoot2" presStyleCnt="0">
        <dgm:presLayoutVars>
          <dgm:hierBranch val="init"/>
        </dgm:presLayoutVars>
      </dgm:prSet>
      <dgm:spPr/>
    </dgm:pt>
    <dgm:pt modelId="{FE4D40EA-D393-A745-800F-EF2BA1C5E06D}" type="pres">
      <dgm:prSet presAssocID="{6AED0542-E8DE-634E-B6F0-6C1BDD9C8DDD}" presName="rootComposite" presStyleCnt="0"/>
      <dgm:spPr/>
    </dgm:pt>
    <dgm:pt modelId="{01A1082A-B4FC-0440-9A83-A67EDD6D1AEA}" type="pres">
      <dgm:prSet presAssocID="{6AED0542-E8DE-634E-B6F0-6C1BDD9C8DDD}" presName="rootText" presStyleLbl="node2" presStyleIdx="0" presStyleCnt="9" custScaleX="84203" custScaleY="70574">
        <dgm:presLayoutVars>
          <dgm:chPref val="3"/>
        </dgm:presLayoutVars>
      </dgm:prSet>
      <dgm:spPr/>
    </dgm:pt>
    <dgm:pt modelId="{DB66F77A-84D0-4549-963C-EA4405C3D32E}" type="pres">
      <dgm:prSet presAssocID="{6AED0542-E8DE-634E-B6F0-6C1BDD9C8DDD}" presName="rootConnector" presStyleLbl="node2" presStyleIdx="0" presStyleCnt="9"/>
      <dgm:spPr/>
    </dgm:pt>
    <dgm:pt modelId="{A8C517E5-648B-9546-B32E-AE9D908AE1F3}" type="pres">
      <dgm:prSet presAssocID="{6AED0542-E8DE-634E-B6F0-6C1BDD9C8DDD}" presName="hierChild4" presStyleCnt="0"/>
      <dgm:spPr/>
    </dgm:pt>
    <dgm:pt modelId="{55364B94-5E40-A946-99A2-9728F9A152DF}" type="pres">
      <dgm:prSet presAssocID="{6AED0542-E8DE-634E-B6F0-6C1BDD9C8DDD}" presName="hierChild5" presStyleCnt="0"/>
      <dgm:spPr/>
    </dgm:pt>
    <dgm:pt modelId="{2DE25647-43BD-4E4B-85B1-FE200E92CC78}" type="pres">
      <dgm:prSet presAssocID="{9F66DAED-8D72-EC4C-9BCD-09468BD6CA41}" presName="Name50" presStyleLbl="parChTrans1D2" presStyleIdx="1" presStyleCnt="9"/>
      <dgm:spPr/>
    </dgm:pt>
    <dgm:pt modelId="{B9462A23-7D91-174C-869A-A506A4EBDD2D}" type="pres">
      <dgm:prSet presAssocID="{2481886E-4D25-5144-8D12-34ACF47BC409}" presName="hierRoot2" presStyleCnt="0">
        <dgm:presLayoutVars>
          <dgm:hierBranch val="init"/>
        </dgm:presLayoutVars>
      </dgm:prSet>
      <dgm:spPr/>
    </dgm:pt>
    <dgm:pt modelId="{58EF00D3-610F-B649-B2E2-393D2BD130A5}" type="pres">
      <dgm:prSet presAssocID="{2481886E-4D25-5144-8D12-34ACF47BC409}" presName="rootComposite" presStyleCnt="0"/>
      <dgm:spPr/>
    </dgm:pt>
    <dgm:pt modelId="{778F07B5-B6E9-A74F-80FF-CBADFB34E15A}" type="pres">
      <dgm:prSet presAssocID="{2481886E-4D25-5144-8D12-34ACF47BC409}" presName="rootText" presStyleLbl="node2" presStyleIdx="1" presStyleCnt="9" custScaleX="84203" custScaleY="70574">
        <dgm:presLayoutVars>
          <dgm:chPref val="3"/>
        </dgm:presLayoutVars>
      </dgm:prSet>
      <dgm:spPr/>
    </dgm:pt>
    <dgm:pt modelId="{ACC764E9-5B2A-B142-A9C1-F7F53C14CE4D}" type="pres">
      <dgm:prSet presAssocID="{2481886E-4D25-5144-8D12-34ACF47BC409}" presName="rootConnector" presStyleLbl="node2" presStyleIdx="1" presStyleCnt="9"/>
      <dgm:spPr/>
    </dgm:pt>
    <dgm:pt modelId="{0B54C05D-68C4-0C42-8A98-133B1255D2DA}" type="pres">
      <dgm:prSet presAssocID="{2481886E-4D25-5144-8D12-34ACF47BC409}" presName="hierChild4" presStyleCnt="0"/>
      <dgm:spPr/>
    </dgm:pt>
    <dgm:pt modelId="{061C5D70-3E67-BE44-A2CD-F09631E34E7A}" type="pres">
      <dgm:prSet presAssocID="{2481886E-4D25-5144-8D12-34ACF47BC409}" presName="hierChild5" presStyleCnt="0"/>
      <dgm:spPr/>
    </dgm:pt>
    <dgm:pt modelId="{0803D781-62A1-924F-B4C6-BBFB56526826}" type="pres">
      <dgm:prSet presAssocID="{E4B1FE54-39A7-714C-9468-ECBDCD4D13DC}" presName="Name50" presStyleLbl="parChTrans1D2" presStyleIdx="2" presStyleCnt="9"/>
      <dgm:spPr/>
    </dgm:pt>
    <dgm:pt modelId="{8C4ADDC8-6279-DF40-9B1D-F4B52D6600D0}" type="pres">
      <dgm:prSet presAssocID="{F318A07B-27CC-B842-873D-C1A4FA843D16}" presName="hierRoot2" presStyleCnt="0">
        <dgm:presLayoutVars>
          <dgm:hierBranch val="init"/>
        </dgm:presLayoutVars>
      </dgm:prSet>
      <dgm:spPr/>
    </dgm:pt>
    <dgm:pt modelId="{94DE8DB2-C81B-1747-B9A2-396E9F2CFDED}" type="pres">
      <dgm:prSet presAssocID="{F318A07B-27CC-B842-873D-C1A4FA843D16}" presName="rootComposite" presStyleCnt="0"/>
      <dgm:spPr/>
    </dgm:pt>
    <dgm:pt modelId="{6FCF4812-B9F7-274F-8CE6-A5B4C244F03B}" type="pres">
      <dgm:prSet presAssocID="{F318A07B-27CC-B842-873D-C1A4FA843D16}" presName="rootText" presStyleLbl="node2" presStyleIdx="2" presStyleCnt="9" custScaleX="84203" custScaleY="70574">
        <dgm:presLayoutVars>
          <dgm:chPref val="3"/>
        </dgm:presLayoutVars>
      </dgm:prSet>
      <dgm:spPr/>
    </dgm:pt>
    <dgm:pt modelId="{E8EC7739-417C-9847-ACF0-F2FE826FCB5C}" type="pres">
      <dgm:prSet presAssocID="{F318A07B-27CC-B842-873D-C1A4FA843D16}" presName="rootConnector" presStyleLbl="node2" presStyleIdx="2" presStyleCnt="9"/>
      <dgm:spPr/>
    </dgm:pt>
    <dgm:pt modelId="{45DDF6F7-0D7C-344A-B0D6-46670EC32FDE}" type="pres">
      <dgm:prSet presAssocID="{F318A07B-27CC-B842-873D-C1A4FA843D16}" presName="hierChild4" presStyleCnt="0"/>
      <dgm:spPr/>
    </dgm:pt>
    <dgm:pt modelId="{603B4CB9-F5C5-6D44-88A7-1F161512038A}" type="pres">
      <dgm:prSet presAssocID="{F318A07B-27CC-B842-873D-C1A4FA843D16}" presName="hierChild5" presStyleCnt="0"/>
      <dgm:spPr/>
    </dgm:pt>
    <dgm:pt modelId="{5003F2A6-0AE2-D145-86CC-FEC89A0FFB84}" type="pres">
      <dgm:prSet presAssocID="{05DDA32A-6945-3142-B80A-CFB14EFDABD7}" presName="hierChild3" presStyleCnt="0"/>
      <dgm:spPr/>
    </dgm:pt>
    <dgm:pt modelId="{CA312621-75A5-E04D-A448-38004B05DCC8}" type="pres">
      <dgm:prSet presAssocID="{F11A8F03-5C60-D64C-9449-A4B1C9B405C9}" presName="hierRoot1" presStyleCnt="0">
        <dgm:presLayoutVars>
          <dgm:hierBranch val="r"/>
        </dgm:presLayoutVars>
      </dgm:prSet>
      <dgm:spPr/>
    </dgm:pt>
    <dgm:pt modelId="{8E53BAC0-E85F-7549-A64D-5EFBE0D69D48}" type="pres">
      <dgm:prSet presAssocID="{F11A8F03-5C60-D64C-9449-A4B1C9B405C9}" presName="rootComposite1" presStyleCnt="0"/>
      <dgm:spPr/>
    </dgm:pt>
    <dgm:pt modelId="{F6DE78C1-34F9-B843-901B-2FD9219054A8}" type="pres">
      <dgm:prSet presAssocID="{F11A8F03-5C60-D64C-9449-A4B1C9B405C9}" presName="rootText1" presStyleLbl="node0" presStyleIdx="1" presStyleCnt="3" custScaleX="90105" custScaleY="92204">
        <dgm:presLayoutVars>
          <dgm:chPref val="3"/>
        </dgm:presLayoutVars>
      </dgm:prSet>
      <dgm:spPr/>
    </dgm:pt>
    <dgm:pt modelId="{57CBD6D3-F68E-A047-B09A-992C61752D0B}" type="pres">
      <dgm:prSet presAssocID="{F11A8F03-5C60-D64C-9449-A4B1C9B405C9}" presName="rootConnector1" presStyleLbl="node1" presStyleIdx="0" presStyleCnt="0"/>
      <dgm:spPr/>
    </dgm:pt>
    <dgm:pt modelId="{D5EA27C6-5BFC-BA4E-A7AE-EE89F1B8C478}" type="pres">
      <dgm:prSet presAssocID="{F11A8F03-5C60-D64C-9449-A4B1C9B405C9}" presName="hierChild2" presStyleCnt="0"/>
      <dgm:spPr/>
    </dgm:pt>
    <dgm:pt modelId="{D30E4D55-2C77-CB44-8A45-9040CECC585C}" type="pres">
      <dgm:prSet presAssocID="{19CF59B0-F353-FE4E-8D44-718FE81C67D0}" presName="Name50" presStyleLbl="parChTrans1D2" presStyleIdx="3" presStyleCnt="9"/>
      <dgm:spPr/>
    </dgm:pt>
    <dgm:pt modelId="{45EBE014-00FA-A049-B222-C6F5546A83DE}" type="pres">
      <dgm:prSet presAssocID="{41698756-AABC-924F-81A8-F80DEFA2A140}" presName="hierRoot2" presStyleCnt="0">
        <dgm:presLayoutVars>
          <dgm:hierBranch val="init"/>
        </dgm:presLayoutVars>
      </dgm:prSet>
      <dgm:spPr/>
    </dgm:pt>
    <dgm:pt modelId="{9ED85D7B-68F7-B647-9DD9-22CC9C414F51}" type="pres">
      <dgm:prSet presAssocID="{41698756-AABC-924F-81A8-F80DEFA2A140}" presName="rootComposite" presStyleCnt="0"/>
      <dgm:spPr/>
    </dgm:pt>
    <dgm:pt modelId="{700C0623-E1F8-AA40-8B84-BCC13D161C52}" type="pres">
      <dgm:prSet presAssocID="{41698756-AABC-924F-81A8-F80DEFA2A140}" presName="rootText" presStyleLbl="node2" presStyleIdx="3" presStyleCnt="9" custScaleX="84203" custScaleY="70574">
        <dgm:presLayoutVars>
          <dgm:chPref val="3"/>
        </dgm:presLayoutVars>
      </dgm:prSet>
      <dgm:spPr/>
    </dgm:pt>
    <dgm:pt modelId="{2D3E46F8-45DF-D84F-A57F-C8E10D753279}" type="pres">
      <dgm:prSet presAssocID="{41698756-AABC-924F-81A8-F80DEFA2A140}" presName="rootConnector" presStyleLbl="node2" presStyleIdx="3" presStyleCnt="9"/>
      <dgm:spPr/>
    </dgm:pt>
    <dgm:pt modelId="{36EE4A07-E4FC-804B-86C4-46CC222BB4C5}" type="pres">
      <dgm:prSet presAssocID="{41698756-AABC-924F-81A8-F80DEFA2A140}" presName="hierChild4" presStyleCnt="0"/>
      <dgm:spPr/>
    </dgm:pt>
    <dgm:pt modelId="{D019748A-6103-974A-B783-FD7193824924}" type="pres">
      <dgm:prSet presAssocID="{41698756-AABC-924F-81A8-F80DEFA2A140}" presName="hierChild5" presStyleCnt="0"/>
      <dgm:spPr/>
    </dgm:pt>
    <dgm:pt modelId="{277CD003-2B4C-964A-BAD1-FC156C601583}" type="pres">
      <dgm:prSet presAssocID="{B1583ACA-6C35-E341-B872-D5A7AF961B9B}" presName="Name50" presStyleLbl="parChTrans1D2" presStyleIdx="4" presStyleCnt="9"/>
      <dgm:spPr/>
    </dgm:pt>
    <dgm:pt modelId="{869F187A-FB11-6A42-BFEE-202E3D898CD7}" type="pres">
      <dgm:prSet presAssocID="{3E39BE98-F8C2-1441-9FF0-F440DFF27C56}" presName="hierRoot2" presStyleCnt="0">
        <dgm:presLayoutVars>
          <dgm:hierBranch val="init"/>
        </dgm:presLayoutVars>
      </dgm:prSet>
      <dgm:spPr/>
    </dgm:pt>
    <dgm:pt modelId="{D6AE541A-2C9D-3941-94C3-07E9B2283E15}" type="pres">
      <dgm:prSet presAssocID="{3E39BE98-F8C2-1441-9FF0-F440DFF27C56}" presName="rootComposite" presStyleCnt="0"/>
      <dgm:spPr/>
    </dgm:pt>
    <dgm:pt modelId="{C3D3FABD-3BAE-484D-8EDF-4830E7F6C802}" type="pres">
      <dgm:prSet presAssocID="{3E39BE98-F8C2-1441-9FF0-F440DFF27C56}" presName="rootText" presStyleLbl="node2" presStyleIdx="4" presStyleCnt="9" custScaleX="84203" custScaleY="70574">
        <dgm:presLayoutVars>
          <dgm:chPref val="3"/>
        </dgm:presLayoutVars>
      </dgm:prSet>
      <dgm:spPr/>
    </dgm:pt>
    <dgm:pt modelId="{38A459FD-AC73-0344-8A22-75B8A99B1A60}" type="pres">
      <dgm:prSet presAssocID="{3E39BE98-F8C2-1441-9FF0-F440DFF27C56}" presName="rootConnector" presStyleLbl="node2" presStyleIdx="4" presStyleCnt="9"/>
      <dgm:spPr/>
    </dgm:pt>
    <dgm:pt modelId="{F27BEEFE-7773-1147-841F-97DC786CB429}" type="pres">
      <dgm:prSet presAssocID="{3E39BE98-F8C2-1441-9FF0-F440DFF27C56}" presName="hierChild4" presStyleCnt="0"/>
      <dgm:spPr/>
    </dgm:pt>
    <dgm:pt modelId="{A06C3A7F-8E00-A145-800F-EA546A41BB89}" type="pres">
      <dgm:prSet presAssocID="{3E39BE98-F8C2-1441-9FF0-F440DFF27C56}" presName="hierChild5" presStyleCnt="0"/>
      <dgm:spPr/>
    </dgm:pt>
    <dgm:pt modelId="{4319579D-481A-9144-AA61-1410D9FDEF65}" type="pres">
      <dgm:prSet presAssocID="{991BE79A-6AFC-E04E-B18B-035E3CF90639}" presName="Name50" presStyleLbl="parChTrans1D2" presStyleIdx="5" presStyleCnt="9"/>
      <dgm:spPr/>
    </dgm:pt>
    <dgm:pt modelId="{D6F499CE-370E-0243-B5B6-BDB3C3F1C081}" type="pres">
      <dgm:prSet presAssocID="{7EBE03C7-3107-3347-B989-A1312B4A4BDE}" presName="hierRoot2" presStyleCnt="0">
        <dgm:presLayoutVars>
          <dgm:hierBranch val="init"/>
        </dgm:presLayoutVars>
      </dgm:prSet>
      <dgm:spPr/>
    </dgm:pt>
    <dgm:pt modelId="{164DDDBF-D9DA-634D-871A-E527CC4C9A82}" type="pres">
      <dgm:prSet presAssocID="{7EBE03C7-3107-3347-B989-A1312B4A4BDE}" presName="rootComposite" presStyleCnt="0"/>
      <dgm:spPr/>
    </dgm:pt>
    <dgm:pt modelId="{A7825A13-581D-B847-9E6B-8162A36D5D2E}" type="pres">
      <dgm:prSet presAssocID="{7EBE03C7-3107-3347-B989-A1312B4A4BDE}" presName="rootText" presStyleLbl="node2" presStyleIdx="5" presStyleCnt="9" custScaleX="84203" custScaleY="70574">
        <dgm:presLayoutVars>
          <dgm:chPref val="3"/>
        </dgm:presLayoutVars>
      </dgm:prSet>
      <dgm:spPr/>
    </dgm:pt>
    <dgm:pt modelId="{B636C7AC-B106-E04E-AA35-7E9281778332}" type="pres">
      <dgm:prSet presAssocID="{7EBE03C7-3107-3347-B989-A1312B4A4BDE}" presName="rootConnector" presStyleLbl="node2" presStyleIdx="5" presStyleCnt="9"/>
      <dgm:spPr/>
    </dgm:pt>
    <dgm:pt modelId="{EF647729-83CA-F040-859E-CC6F1399A8BC}" type="pres">
      <dgm:prSet presAssocID="{7EBE03C7-3107-3347-B989-A1312B4A4BDE}" presName="hierChild4" presStyleCnt="0"/>
      <dgm:spPr/>
    </dgm:pt>
    <dgm:pt modelId="{5DA81939-AD73-1340-8BF2-39706C20CEFF}" type="pres">
      <dgm:prSet presAssocID="{7EBE03C7-3107-3347-B989-A1312B4A4BDE}" presName="hierChild5" presStyleCnt="0"/>
      <dgm:spPr/>
    </dgm:pt>
    <dgm:pt modelId="{8FF35ECB-E8C7-394E-A650-A98C91F36AA7}" type="pres">
      <dgm:prSet presAssocID="{F11A8F03-5C60-D64C-9449-A4B1C9B405C9}" presName="hierChild3" presStyleCnt="0"/>
      <dgm:spPr/>
    </dgm:pt>
    <dgm:pt modelId="{6A77E7E6-57C5-0540-992C-848C9037B38B}" type="pres">
      <dgm:prSet presAssocID="{D6D5D098-BC1A-F34D-8586-E241C3E58466}" presName="hierRoot1" presStyleCnt="0">
        <dgm:presLayoutVars>
          <dgm:hierBranch val="r"/>
        </dgm:presLayoutVars>
      </dgm:prSet>
      <dgm:spPr/>
    </dgm:pt>
    <dgm:pt modelId="{653FC9E8-929A-7541-9485-245CEB47AE43}" type="pres">
      <dgm:prSet presAssocID="{D6D5D098-BC1A-F34D-8586-E241C3E58466}" presName="rootComposite1" presStyleCnt="0"/>
      <dgm:spPr/>
    </dgm:pt>
    <dgm:pt modelId="{C5621083-B364-5F44-9B3C-419AC0C3BBB4}" type="pres">
      <dgm:prSet presAssocID="{D6D5D098-BC1A-F34D-8586-E241C3E58466}" presName="rootText1" presStyleLbl="node0" presStyleIdx="2" presStyleCnt="3" custScaleX="90105" custScaleY="92204">
        <dgm:presLayoutVars>
          <dgm:chPref val="3"/>
        </dgm:presLayoutVars>
      </dgm:prSet>
      <dgm:spPr/>
    </dgm:pt>
    <dgm:pt modelId="{312F3064-4793-E141-A708-2F4A261616CF}" type="pres">
      <dgm:prSet presAssocID="{D6D5D098-BC1A-F34D-8586-E241C3E58466}" presName="rootConnector1" presStyleLbl="node1" presStyleIdx="0" presStyleCnt="0"/>
      <dgm:spPr/>
    </dgm:pt>
    <dgm:pt modelId="{6FE7B0F1-D955-D847-8143-1462494F01C7}" type="pres">
      <dgm:prSet presAssocID="{D6D5D098-BC1A-F34D-8586-E241C3E58466}" presName="hierChild2" presStyleCnt="0"/>
      <dgm:spPr/>
    </dgm:pt>
    <dgm:pt modelId="{15B96E14-07CA-9340-979B-81236BF3F4BB}" type="pres">
      <dgm:prSet presAssocID="{8BA98C82-6968-E646-B1D5-E3198F232854}" presName="Name50" presStyleLbl="parChTrans1D2" presStyleIdx="6" presStyleCnt="9"/>
      <dgm:spPr/>
    </dgm:pt>
    <dgm:pt modelId="{DBF1EED7-15D0-C04E-887F-2A7A96690D49}" type="pres">
      <dgm:prSet presAssocID="{929404C5-27A3-EC4B-A8DC-ABDE5CBFCFF2}" presName="hierRoot2" presStyleCnt="0">
        <dgm:presLayoutVars>
          <dgm:hierBranch val="r"/>
        </dgm:presLayoutVars>
      </dgm:prSet>
      <dgm:spPr/>
    </dgm:pt>
    <dgm:pt modelId="{B2D0E21F-1697-EE4A-9044-57909A59681E}" type="pres">
      <dgm:prSet presAssocID="{929404C5-27A3-EC4B-A8DC-ABDE5CBFCFF2}" presName="rootComposite" presStyleCnt="0"/>
      <dgm:spPr/>
    </dgm:pt>
    <dgm:pt modelId="{E646A734-27A1-FB40-908F-0B2D71DDAE50}" type="pres">
      <dgm:prSet presAssocID="{929404C5-27A3-EC4B-A8DC-ABDE5CBFCFF2}" presName="rootText" presStyleLbl="node2" presStyleIdx="6" presStyleCnt="9" custScaleX="65452" custScaleY="70574">
        <dgm:presLayoutVars>
          <dgm:chPref val="3"/>
        </dgm:presLayoutVars>
      </dgm:prSet>
      <dgm:spPr/>
    </dgm:pt>
    <dgm:pt modelId="{A039C61A-6542-0F47-8C7C-47F52973CD3C}" type="pres">
      <dgm:prSet presAssocID="{929404C5-27A3-EC4B-A8DC-ABDE5CBFCFF2}" presName="rootConnector" presStyleLbl="node2" presStyleIdx="6" presStyleCnt="9"/>
      <dgm:spPr/>
    </dgm:pt>
    <dgm:pt modelId="{02A5B188-160A-2640-BA6F-7F3C97A958ED}" type="pres">
      <dgm:prSet presAssocID="{929404C5-27A3-EC4B-A8DC-ABDE5CBFCFF2}" presName="hierChild4" presStyleCnt="0"/>
      <dgm:spPr/>
    </dgm:pt>
    <dgm:pt modelId="{92652F7A-CBBC-2840-B2F6-3D378C9AC7EA}" type="pres">
      <dgm:prSet presAssocID="{929404C5-27A3-EC4B-A8DC-ABDE5CBFCFF2}" presName="hierChild5" presStyleCnt="0"/>
      <dgm:spPr/>
    </dgm:pt>
    <dgm:pt modelId="{99FC41D6-E18D-6542-A292-4168618D9273}" type="pres">
      <dgm:prSet presAssocID="{614B1B11-1053-7441-9805-527BE68C101D}" presName="Name50" presStyleLbl="parChTrans1D2" presStyleIdx="7" presStyleCnt="9"/>
      <dgm:spPr/>
    </dgm:pt>
    <dgm:pt modelId="{A2E9A8A6-9A0B-F042-8C76-FCAAA258C60C}" type="pres">
      <dgm:prSet presAssocID="{3D9BA9E5-2EAF-8344-9CB7-FB818A1433BD}" presName="hierRoot2" presStyleCnt="0">
        <dgm:presLayoutVars>
          <dgm:hierBranch val="init"/>
        </dgm:presLayoutVars>
      </dgm:prSet>
      <dgm:spPr/>
    </dgm:pt>
    <dgm:pt modelId="{5F43A61F-CC88-044E-8A25-61DB33D10F50}" type="pres">
      <dgm:prSet presAssocID="{3D9BA9E5-2EAF-8344-9CB7-FB818A1433BD}" presName="rootComposite" presStyleCnt="0"/>
      <dgm:spPr/>
    </dgm:pt>
    <dgm:pt modelId="{B7421265-63C9-F547-A5AF-31D536436801}" type="pres">
      <dgm:prSet presAssocID="{3D9BA9E5-2EAF-8344-9CB7-FB818A1433BD}" presName="rootText" presStyleLbl="node2" presStyleIdx="7" presStyleCnt="9" custScaleX="65452" custScaleY="70574">
        <dgm:presLayoutVars>
          <dgm:chPref val="3"/>
        </dgm:presLayoutVars>
      </dgm:prSet>
      <dgm:spPr/>
    </dgm:pt>
    <dgm:pt modelId="{EB672EDA-B4C7-A143-BFDE-B2499D13913A}" type="pres">
      <dgm:prSet presAssocID="{3D9BA9E5-2EAF-8344-9CB7-FB818A1433BD}" presName="rootConnector" presStyleLbl="node2" presStyleIdx="7" presStyleCnt="9"/>
      <dgm:spPr/>
    </dgm:pt>
    <dgm:pt modelId="{0E0953CF-85EB-9144-9986-1BF7461AA99C}" type="pres">
      <dgm:prSet presAssocID="{3D9BA9E5-2EAF-8344-9CB7-FB818A1433BD}" presName="hierChild4" presStyleCnt="0"/>
      <dgm:spPr/>
    </dgm:pt>
    <dgm:pt modelId="{CD91503A-E5FE-6B4A-A5E9-7386E921A81A}" type="pres">
      <dgm:prSet presAssocID="{3D9BA9E5-2EAF-8344-9CB7-FB818A1433BD}" presName="hierChild5" presStyleCnt="0"/>
      <dgm:spPr/>
    </dgm:pt>
    <dgm:pt modelId="{3FD513EC-802C-1643-8293-87A4AC527672}" type="pres">
      <dgm:prSet presAssocID="{0F4A2F3C-EEBC-BB4E-83A8-B7FF8AC062E5}" presName="Name50" presStyleLbl="parChTrans1D2" presStyleIdx="8" presStyleCnt="9"/>
      <dgm:spPr/>
    </dgm:pt>
    <dgm:pt modelId="{37B50035-1671-CB40-A568-B8F67C92FADB}" type="pres">
      <dgm:prSet presAssocID="{0805451C-C682-234F-9C8E-FABBC76C618A}" presName="hierRoot2" presStyleCnt="0">
        <dgm:presLayoutVars>
          <dgm:hierBranch val="init"/>
        </dgm:presLayoutVars>
      </dgm:prSet>
      <dgm:spPr/>
    </dgm:pt>
    <dgm:pt modelId="{6470B195-F3A2-7C46-A430-A56D2A9D21C2}" type="pres">
      <dgm:prSet presAssocID="{0805451C-C682-234F-9C8E-FABBC76C618A}" presName="rootComposite" presStyleCnt="0"/>
      <dgm:spPr/>
    </dgm:pt>
    <dgm:pt modelId="{BB23654E-1545-FF47-B2B8-620A69E956C8}" type="pres">
      <dgm:prSet presAssocID="{0805451C-C682-234F-9C8E-FABBC76C618A}" presName="rootText" presStyleLbl="node2" presStyleIdx="8" presStyleCnt="9" custScaleX="65452" custScaleY="70574">
        <dgm:presLayoutVars>
          <dgm:chPref val="3"/>
        </dgm:presLayoutVars>
      </dgm:prSet>
      <dgm:spPr/>
    </dgm:pt>
    <dgm:pt modelId="{C31485D1-C8FA-8345-9A82-25AA1984F38A}" type="pres">
      <dgm:prSet presAssocID="{0805451C-C682-234F-9C8E-FABBC76C618A}" presName="rootConnector" presStyleLbl="node2" presStyleIdx="8" presStyleCnt="9"/>
      <dgm:spPr/>
    </dgm:pt>
    <dgm:pt modelId="{7E2806CC-CF4F-6E4E-8BC2-D80E39D7DADB}" type="pres">
      <dgm:prSet presAssocID="{0805451C-C682-234F-9C8E-FABBC76C618A}" presName="hierChild4" presStyleCnt="0"/>
      <dgm:spPr/>
    </dgm:pt>
    <dgm:pt modelId="{400BD4C9-0BCD-4C47-BD30-A456C654108E}" type="pres">
      <dgm:prSet presAssocID="{0805451C-C682-234F-9C8E-FABBC76C618A}" presName="hierChild5" presStyleCnt="0"/>
      <dgm:spPr/>
    </dgm:pt>
    <dgm:pt modelId="{8A6710DA-D112-6543-9D41-014383AE41C4}" type="pres">
      <dgm:prSet presAssocID="{D6D5D098-BC1A-F34D-8586-E241C3E58466}" presName="hierChild3" presStyleCnt="0"/>
      <dgm:spPr/>
    </dgm:pt>
  </dgm:ptLst>
  <dgm:cxnLst>
    <dgm:cxn modelId="{1A57F705-1870-6948-B9AE-7B93A3E0B095}" type="presOf" srcId="{3E39BE98-F8C2-1441-9FF0-F440DFF27C56}" destId="{C3D3FABD-3BAE-484D-8EDF-4830E7F6C802}" srcOrd="0" destOrd="0" presId="urn:microsoft.com/office/officeart/2005/8/layout/orgChart1"/>
    <dgm:cxn modelId="{79565611-F763-4640-8197-30675CA5DA86}" type="presOf" srcId="{3D9BA9E5-2EAF-8344-9CB7-FB818A1433BD}" destId="{B7421265-63C9-F547-A5AF-31D536436801}" srcOrd="0" destOrd="0" presId="urn:microsoft.com/office/officeart/2005/8/layout/orgChart1"/>
    <dgm:cxn modelId="{B1EF4416-0CDC-014F-890F-9DF21B1C3045}" type="presOf" srcId="{D6D5D098-BC1A-F34D-8586-E241C3E58466}" destId="{C5621083-B364-5F44-9B3C-419AC0C3BBB4}" srcOrd="0" destOrd="0" presId="urn:microsoft.com/office/officeart/2005/8/layout/orgChart1"/>
    <dgm:cxn modelId="{DDCA9922-5C84-304A-A2F9-189B389B78F3}" type="presOf" srcId="{D6D5D098-BC1A-F34D-8586-E241C3E58466}" destId="{312F3064-4793-E141-A708-2F4A261616CF}" srcOrd="1" destOrd="0" presId="urn:microsoft.com/office/officeart/2005/8/layout/orgChart1"/>
    <dgm:cxn modelId="{A9F65224-A05C-4A43-85DA-D398FCD363CA}" type="presOf" srcId="{F318A07B-27CC-B842-873D-C1A4FA843D16}" destId="{6FCF4812-B9F7-274F-8CE6-A5B4C244F03B}" srcOrd="0" destOrd="0" presId="urn:microsoft.com/office/officeart/2005/8/layout/orgChart1"/>
    <dgm:cxn modelId="{C798CA26-37BB-EC4E-887E-D0926C12F96E}" type="presOf" srcId="{8BA98C82-6968-E646-B1D5-E3198F232854}" destId="{15B96E14-07CA-9340-979B-81236BF3F4BB}" srcOrd="0" destOrd="0" presId="urn:microsoft.com/office/officeart/2005/8/layout/orgChart1"/>
    <dgm:cxn modelId="{A421782C-6468-E341-9567-950657F2058F}" type="presOf" srcId="{3D9BA9E5-2EAF-8344-9CB7-FB818A1433BD}" destId="{EB672EDA-B4C7-A143-BFDE-B2499D13913A}" srcOrd="1" destOrd="0" presId="urn:microsoft.com/office/officeart/2005/8/layout/orgChart1"/>
    <dgm:cxn modelId="{9E2A1A2D-7B61-F942-9B53-E8354C3B1153}" type="presOf" srcId="{991BE79A-6AFC-E04E-B18B-035E3CF90639}" destId="{4319579D-481A-9144-AA61-1410D9FDEF65}" srcOrd="0" destOrd="0" presId="urn:microsoft.com/office/officeart/2005/8/layout/orgChart1"/>
    <dgm:cxn modelId="{3DD79F37-CEA3-D545-821B-71E0307E7B45}" type="presOf" srcId="{E4B1FE54-39A7-714C-9468-ECBDCD4D13DC}" destId="{0803D781-62A1-924F-B4C6-BBFB56526826}" srcOrd="0" destOrd="0" presId="urn:microsoft.com/office/officeart/2005/8/layout/orgChart1"/>
    <dgm:cxn modelId="{E204D13A-F465-8349-BA20-8A4EB3AEB6DA}" type="presOf" srcId="{F11A8F03-5C60-D64C-9449-A4B1C9B405C9}" destId="{57CBD6D3-F68E-A047-B09A-992C61752D0B}" srcOrd="1" destOrd="0" presId="urn:microsoft.com/office/officeart/2005/8/layout/orgChart1"/>
    <dgm:cxn modelId="{5556BD51-898A-0745-B818-853881AD44C1}" type="presOf" srcId="{41698756-AABC-924F-81A8-F80DEFA2A140}" destId="{2D3E46F8-45DF-D84F-A57F-C8E10D753279}" srcOrd="1" destOrd="0" presId="urn:microsoft.com/office/officeart/2005/8/layout/orgChart1"/>
    <dgm:cxn modelId="{967C1053-B7FF-144C-ABF7-36973271B4BA}" srcId="{D6D5D098-BC1A-F34D-8586-E241C3E58466}" destId="{929404C5-27A3-EC4B-A8DC-ABDE5CBFCFF2}" srcOrd="0" destOrd="0" parTransId="{8BA98C82-6968-E646-B1D5-E3198F232854}" sibTransId="{31FFFF29-51F5-F04D-B8D3-0E180DE518E1}"/>
    <dgm:cxn modelId="{905FAA5D-B397-DF46-97ED-67B05509AF7B}" srcId="{F11A8F03-5C60-D64C-9449-A4B1C9B405C9}" destId="{3E39BE98-F8C2-1441-9FF0-F440DFF27C56}" srcOrd="1" destOrd="0" parTransId="{B1583ACA-6C35-E341-B872-D5A7AF961B9B}" sibTransId="{799B3978-B716-274A-81B0-EC38EE3FED9D}"/>
    <dgm:cxn modelId="{6A4EB761-941D-BC4F-8804-A172DE591F63}" type="presOf" srcId="{6D3C73A2-E9DB-2F4F-80AA-DBA1F0F4907B}" destId="{99531A28-7990-AC41-9AAA-5BEAD2C33B06}" srcOrd="0" destOrd="0" presId="urn:microsoft.com/office/officeart/2005/8/layout/orgChart1"/>
    <dgm:cxn modelId="{83F04063-4661-524F-B1BD-29E9C3DD93A3}" type="presOf" srcId="{05DDA32A-6945-3142-B80A-CFB14EFDABD7}" destId="{F27AD913-AE62-8F40-AB4C-AF349F5F08F5}" srcOrd="1" destOrd="0" presId="urn:microsoft.com/office/officeart/2005/8/layout/orgChart1"/>
    <dgm:cxn modelId="{E53E1764-F626-394C-A9FF-DE64AF8C9C4A}" type="presOf" srcId="{19CF59B0-F353-FE4E-8D44-718FE81C67D0}" destId="{D30E4D55-2C77-CB44-8A45-9040CECC585C}" srcOrd="0" destOrd="0" presId="urn:microsoft.com/office/officeart/2005/8/layout/orgChart1"/>
    <dgm:cxn modelId="{242EDC6A-032F-CB45-959D-6FC33BC0537B}" srcId="{05DDA32A-6945-3142-B80A-CFB14EFDABD7}" destId="{2481886E-4D25-5144-8D12-34ACF47BC409}" srcOrd="1" destOrd="0" parTransId="{9F66DAED-8D72-EC4C-9BCD-09468BD6CA41}" sibTransId="{F2ED72AF-17DA-EE4A-8D2B-EE46D0E8F2D7}"/>
    <dgm:cxn modelId="{2B4BB772-D961-7E48-8E4A-B819472EC4D3}" type="presOf" srcId="{0805451C-C682-234F-9C8E-FABBC76C618A}" destId="{BB23654E-1545-FF47-B2B8-620A69E956C8}" srcOrd="0" destOrd="0" presId="urn:microsoft.com/office/officeart/2005/8/layout/orgChart1"/>
    <dgm:cxn modelId="{32ABA876-758D-D94A-A159-7B910C9776F2}" srcId="{6D3C73A2-E9DB-2F4F-80AA-DBA1F0F4907B}" destId="{F11A8F03-5C60-D64C-9449-A4B1C9B405C9}" srcOrd="1" destOrd="0" parTransId="{15588D61-0D5B-0C45-8AC3-9785BF0B342B}" sibTransId="{ECEF5E83-C06D-AE44-BD0F-116AB41A8745}"/>
    <dgm:cxn modelId="{559F417B-D554-AC40-BCE7-A8C749286C27}" type="presOf" srcId="{2481886E-4D25-5144-8D12-34ACF47BC409}" destId="{778F07B5-B6E9-A74F-80FF-CBADFB34E15A}" srcOrd="0" destOrd="0" presId="urn:microsoft.com/office/officeart/2005/8/layout/orgChart1"/>
    <dgm:cxn modelId="{3A654D7D-C203-9342-A9AE-48E5A3DFF7E9}" type="presOf" srcId="{AC26FAC4-59A4-5E4D-9594-34A6752139A8}" destId="{68FD2936-3E8C-A445-ABDB-38C15EEF9225}" srcOrd="0" destOrd="0" presId="urn:microsoft.com/office/officeart/2005/8/layout/orgChart1"/>
    <dgm:cxn modelId="{BE131B80-6087-2D43-92FA-0955E81D7686}" type="presOf" srcId="{614B1B11-1053-7441-9805-527BE68C101D}" destId="{99FC41D6-E18D-6542-A292-4168618D9273}" srcOrd="0" destOrd="0" presId="urn:microsoft.com/office/officeart/2005/8/layout/orgChart1"/>
    <dgm:cxn modelId="{08578087-F9AF-2F44-88C6-8619A9CF34B3}" srcId="{F11A8F03-5C60-D64C-9449-A4B1C9B405C9}" destId="{7EBE03C7-3107-3347-B989-A1312B4A4BDE}" srcOrd="2" destOrd="0" parTransId="{991BE79A-6AFC-E04E-B18B-035E3CF90639}" sibTransId="{610E167E-0D08-024E-B753-CE0368AADACB}"/>
    <dgm:cxn modelId="{089BD789-5DB1-C647-B030-D2AC83380B77}" type="presOf" srcId="{0F4A2F3C-EEBC-BB4E-83A8-B7FF8AC062E5}" destId="{3FD513EC-802C-1643-8293-87A4AC527672}" srcOrd="0" destOrd="0" presId="urn:microsoft.com/office/officeart/2005/8/layout/orgChart1"/>
    <dgm:cxn modelId="{34929B8B-C92D-134B-9083-A2CC3404F3B2}" srcId="{F11A8F03-5C60-D64C-9449-A4B1C9B405C9}" destId="{41698756-AABC-924F-81A8-F80DEFA2A140}" srcOrd="0" destOrd="0" parTransId="{19CF59B0-F353-FE4E-8D44-718FE81C67D0}" sibTransId="{053BEA69-B1B1-E841-9BE5-D2D93F747A90}"/>
    <dgm:cxn modelId="{67537990-297C-9241-BCDF-D9F3B61F30EE}" type="presOf" srcId="{0805451C-C682-234F-9C8E-FABBC76C618A}" destId="{C31485D1-C8FA-8345-9A82-25AA1984F38A}" srcOrd="1" destOrd="0" presId="urn:microsoft.com/office/officeart/2005/8/layout/orgChart1"/>
    <dgm:cxn modelId="{5CB1D0AE-584A-844C-8B91-CB01AB326E6B}" type="presOf" srcId="{41698756-AABC-924F-81A8-F80DEFA2A140}" destId="{700C0623-E1F8-AA40-8B84-BCC13D161C52}" srcOrd="0" destOrd="0" presId="urn:microsoft.com/office/officeart/2005/8/layout/orgChart1"/>
    <dgm:cxn modelId="{7700C2BE-0BB2-AA44-A22F-34D108932C74}" type="presOf" srcId="{2481886E-4D25-5144-8D12-34ACF47BC409}" destId="{ACC764E9-5B2A-B142-A9C1-F7F53C14CE4D}" srcOrd="1" destOrd="0" presId="urn:microsoft.com/office/officeart/2005/8/layout/orgChart1"/>
    <dgm:cxn modelId="{3ED561C2-E784-2C44-926B-554A2022BACB}" type="presOf" srcId="{9F66DAED-8D72-EC4C-9BCD-09468BD6CA41}" destId="{2DE25647-43BD-4E4B-85B1-FE200E92CC78}" srcOrd="0" destOrd="0" presId="urn:microsoft.com/office/officeart/2005/8/layout/orgChart1"/>
    <dgm:cxn modelId="{7C71ABC8-31BA-FA49-BC7E-19EC0C688269}" type="presOf" srcId="{F11A8F03-5C60-D64C-9449-A4B1C9B405C9}" destId="{F6DE78C1-34F9-B843-901B-2FD9219054A8}" srcOrd="0" destOrd="0" presId="urn:microsoft.com/office/officeart/2005/8/layout/orgChart1"/>
    <dgm:cxn modelId="{A592AFCC-0043-9E40-9304-104D70CC97FC}" srcId="{6D3C73A2-E9DB-2F4F-80AA-DBA1F0F4907B}" destId="{D6D5D098-BC1A-F34D-8586-E241C3E58466}" srcOrd="2" destOrd="0" parTransId="{7DC78DB6-A725-484E-8C09-109319413D2C}" sibTransId="{B17851EF-2E17-5A4A-9308-4AC282085446}"/>
    <dgm:cxn modelId="{EDA4E0CD-77C4-674E-A9E4-C997F1CD8025}" type="presOf" srcId="{7EBE03C7-3107-3347-B989-A1312B4A4BDE}" destId="{A7825A13-581D-B847-9E6B-8162A36D5D2E}" srcOrd="0" destOrd="0" presId="urn:microsoft.com/office/officeart/2005/8/layout/orgChart1"/>
    <dgm:cxn modelId="{440877CE-82F0-B640-A955-653AFCDC67C0}" type="presOf" srcId="{3E39BE98-F8C2-1441-9FF0-F440DFF27C56}" destId="{38A459FD-AC73-0344-8A22-75B8A99B1A60}" srcOrd="1" destOrd="0" presId="urn:microsoft.com/office/officeart/2005/8/layout/orgChart1"/>
    <dgm:cxn modelId="{612224D1-9A87-A14B-A559-BB8DDC7287F7}" srcId="{05DDA32A-6945-3142-B80A-CFB14EFDABD7}" destId="{6AED0542-E8DE-634E-B6F0-6C1BDD9C8DDD}" srcOrd="0" destOrd="0" parTransId="{AC26FAC4-59A4-5E4D-9594-34A6752139A8}" sibTransId="{398CBA00-35EA-7140-A447-555B4E39092A}"/>
    <dgm:cxn modelId="{1C0F8BD2-D879-E44A-B13F-17E7948CDE15}" srcId="{D6D5D098-BC1A-F34D-8586-E241C3E58466}" destId="{0805451C-C682-234F-9C8E-FABBC76C618A}" srcOrd="2" destOrd="0" parTransId="{0F4A2F3C-EEBC-BB4E-83A8-B7FF8AC062E5}" sibTransId="{6E5ED20D-F5EF-F94C-998A-4FE38353A518}"/>
    <dgm:cxn modelId="{E8BD65D5-3E50-F940-9A52-AB23B8B5EC20}" srcId="{05DDA32A-6945-3142-B80A-CFB14EFDABD7}" destId="{F318A07B-27CC-B842-873D-C1A4FA843D16}" srcOrd="2" destOrd="0" parTransId="{E4B1FE54-39A7-714C-9468-ECBDCD4D13DC}" sibTransId="{B2542FA3-439C-8D45-8219-4DDAE4171A3D}"/>
    <dgm:cxn modelId="{DD9A18D6-164D-FC4E-8D1D-B76EFB0ECA7F}" type="presOf" srcId="{05DDA32A-6945-3142-B80A-CFB14EFDABD7}" destId="{863AD38C-08F8-1D46-AF41-365A6ABE2BC5}" srcOrd="0" destOrd="0" presId="urn:microsoft.com/office/officeart/2005/8/layout/orgChart1"/>
    <dgm:cxn modelId="{997AEBDD-0619-374E-8E98-DD111C5C8912}" type="presOf" srcId="{F318A07B-27CC-B842-873D-C1A4FA843D16}" destId="{E8EC7739-417C-9847-ACF0-F2FE826FCB5C}" srcOrd="1" destOrd="0" presId="urn:microsoft.com/office/officeart/2005/8/layout/orgChart1"/>
    <dgm:cxn modelId="{F4018FE9-F198-3148-A64C-E7CB0A029013}" type="presOf" srcId="{B1583ACA-6C35-E341-B872-D5A7AF961B9B}" destId="{277CD003-2B4C-964A-BAD1-FC156C601583}" srcOrd="0" destOrd="0" presId="urn:microsoft.com/office/officeart/2005/8/layout/orgChart1"/>
    <dgm:cxn modelId="{6A634EEC-62AC-8543-8E46-061E002A8BB8}" type="presOf" srcId="{7EBE03C7-3107-3347-B989-A1312B4A4BDE}" destId="{B636C7AC-B106-E04E-AA35-7E9281778332}" srcOrd="1" destOrd="0" presId="urn:microsoft.com/office/officeart/2005/8/layout/orgChart1"/>
    <dgm:cxn modelId="{D08D4BF1-5EE0-E94B-832B-3952F8ED393D}" srcId="{D6D5D098-BC1A-F34D-8586-E241C3E58466}" destId="{3D9BA9E5-2EAF-8344-9CB7-FB818A1433BD}" srcOrd="1" destOrd="0" parTransId="{614B1B11-1053-7441-9805-527BE68C101D}" sibTransId="{7227797C-B1D0-4646-9AE5-29723F03F859}"/>
    <dgm:cxn modelId="{0772EDF2-7FDC-B746-BABE-E4699143DAD9}" type="presOf" srcId="{6AED0542-E8DE-634E-B6F0-6C1BDD9C8DDD}" destId="{01A1082A-B4FC-0440-9A83-A67EDD6D1AEA}" srcOrd="0" destOrd="0" presId="urn:microsoft.com/office/officeart/2005/8/layout/orgChart1"/>
    <dgm:cxn modelId="{7330F9F2-1F7B-2C4F-ABD5-6A4E4ABA839A}" type="presOf" srcId="{929404C5-27A3-EC4B-A8DC-ABDE5CBFCFF2}" destId="{E646A734-27A1-FB40-908F-0B2D71DDAE50}" srcOrd="0" destOrd="0" presId="urn:microsoft.com/office/officeart/2005/8/layout/orgChart1"/>
    <dgm:cxn modelId="{313684F3-3F0D-3443-806B-E782316674FB}" srcId="{6D3C73A2-E9DB-2F4F-80AA-DBA1F0F4907B}" destId="{05DDA32A-6945-3142-B80A-CFB14EFDABD7}" srcOrd="0" destOrd="0" parTransId="{F44A9F12-EAF2-B74F-B170-A53250AB375B}" sibTransId="{F90E9A8F-0630-B64B-9774-B77BFA62F247}"/>
    <dgm:cxn modelId="{B0166FF8-35EF-4D4A-AD65-F812794413B6}" type="presOf" srcId="{6AED0542-E8DE-634E-B6F0-6C1BDD9C8DDD}" destId="{DB66F77A-84D0-4549-963C-EA4405C3D32E}" srcOrd="1" destOrd="0" presId="urn:microsoft.com/office/officeart/2005/8/layout/orgChart1"/>
    <dgm:cxn modelId="{C9B79FFD-000E-AA46-A5C4-6CA84B917731}" type="presOf" srcId="{929404C5-27A3-EC4B-A8DC-ABDE5CBFCFF2}" destId="{A039C61A-6542-0F47-8C7C-47F52973CD3C}" srcOrd="1" destOrd="0" presId="urn:microsoft.com/office/officeart/2005/8/layout/orgChart1"/>
    <dgm:cxn modelId="{28502B90-A8EE-084B-8574-16EE715EFF44}" type="presParOf" srcId="{99531A28-7990-AC41-9AAA-5BEAD2C33B06}" destId="{93262D79-31AC-7F4F-A349-AA6D5583C206}" srcOrd="0" destOrd="0" presId="urn:microsoft.com/office/officeart/2005/8/layout/orgChart1"/>
    <dgm:cxn modelId="{D0BC6059-408B-8D4D-B4CE-C7EA2E26014C}" type="presParOf" srcId="{93262D79-31AC-7F4F-A349-AA6D5583C206}" destId="{FF2D0729-06BD-A44A-BC82-839120740DD7}" srcOrd="0" destOrd="0" presId="urn:microsoft.com/office/officeart/2005/8/layout/orgChart1"/>
    <dgm:cxn modelId="{7D72BCCE-E75D-DA42-90E1-2F36DB695A29}" type="presParOf" srcId="{FF2D0729-06BD-A44A-BC82-839120740DD7}" destId="{863AD38C-08F8-1D46-AF41-365A6ABE2BC5}" srcOrd="0" destOrd="0" presId="urn:microsoft.com/office/officeart/2005/8/layout/orgChart1"/>
    <dgm:cxn modelId="{E6FCB3E7-F6AE-3E49-9AF3-A66FD6D30052}" type="presParOf" srcId="{FF2D0729-06BD-A44A-BC82-839120740DD7}" destId="{F27AD913-AE62-8F40-AB4C-AF349F5F08F5}" srcOrd="1" destOrd="0" presId="urn:microsoft.com/office/officeart/2005/8/layout/orgChart1"/>
    <dgm:cxn modelId="{4752F330-6E94-5941-9908-3D49691178FD}" type="presParOf" srcId="{93262D79-31AC-7F4F-A349-AA6D5583C206}" destId="{D48C8290-F4CA-F44B-8427-0BB2D96705C6}" srcOrd="1" destOrd="0" presId="urn:microsoft.com/office/officeart/2005/8/layout/orgChart1"/>
    <dgm:cxn modelId="{49205495-7A35-A04F-8B66-2E805C1D644D}" type="presParOf" srcId="{D48C8290-F4CA-F44B-8427-0BB2D96705C6}" destId="{68FD2936-3E8C-A445-ABDB-38C15EEF9225}" srcOrd="0" destOrd="0" presId="urn:microsoft.com/office/officeart/2005/8/layout/orgChart1"/>
    <dgm:cxn modelId="{D67112FC-1494-564E-81B0-9147FBEC1A06}" type="presParOf" srcId="{D48C8290-F4CA-F44B-8427-0BB2D96705C6}" destId="{41D41788-2BA7-914A-97F2-0DFFB2DDCCEA}" srcOrd="1" destOrd="0" presId="urn:microsoft.com/office/officeart/2005/8/layout/orgChart1"/>
    <dgm:cxn modelId="{C493813E-EF95-AC43-8EF3-1585668BD698}" type="presParOf" srcId="{41D41788-2BA7-914A-97F2-0DFFB2DDCCEA}" destId="{FE4D40EA-D393-A745-800F-EF2BA1C5E06D}" srcOrd="0" destOrd="0" presId="urn:microsoft.com/office/officeart/2005/8/layout/orgChart1"/>
    <dgm:cxn modelId="{55A414F6-E88F-CD45-A943-EC242C92E3E1}" type="presParOf" srcId="{FE4D40EA-D393-A745-800F-EF2BA1C5E06D}" destId="{01A1082A-B4FC-0440-9A83-A67EDD6D1AEA}" srcOrd="0" destOrd="0" presId="urn:microsoft.com/office/officeart/2005/8/layout/orgChart1"/>
    <dgm:cxn modelId="{CABFB97E-F6B3-984F-850F-751F5801B2AC}" type="presParOf" srcId="{FE4D40EA-D393-A745-800F-EF2BA1C5E06D}" destId="{DB66F77A-84D0-4549-963C-EA4405C3D32E}" srcOrd="1" destOrd="0" presId="urn:microsoft.com/office/officeart/2005/8/layout/orgChart1"/>
    <dgm:cxn modelId="{EFA75538-23CB-2A45-9E28-079B17794E17}" type="presParOf" srcId="{41D41788-2BA7-914A-97F2-0DFFB2DDCCEA}" destId="{A8C517E5-648B-9546-B32E-AE9D908AE1F3}" srcOrd="1" destOrd="0" presId="urn:microsoft.com/office/officeart/2005/8/layout/orgChart1"/>
    <dgm:cxn modelId="{AEE97A23-3871-A84C-9030-0A81FF9B4697}" type="presParOf" srcId="{41D41788-2BA7-914A-97F2-0DFFB2DDCCEA}" destId="{55364B94-5E40-A946-99A2-9728F9A152DF}" srcOrd="2" destOrd="0" presId="urn:microsoft.com/office/officeart/2005/8/layout/orgChart1"/>
    <dgm:cxn modelId="{1E0454FE-E7CE-C647-813D-4E9713A5B9A3}" type="presParOf" srcId="{D48C8290-F4CA-F44B-8427-0BB2D96705C6}" destId="{2DE25647-43BD-4E4B-85B1-FE200E92CC78}" srcOrd="2" destOrd="0" presId="urn:microsoft.com/office/officeart/2005/8/layout/orgChart1"/>
    <dgm:cxn modelId="{70691448-6483-8442-95C8-FD6E21541BC3}" type="presParOf" srcId="{D48C8290-F4CA-F44B-8427-0BB2D96705C6}" destId="{B9462A23-7D91-174C-869A-A506A4EBDD2D}" srcOrd="3" destOrd="0" presId="urn:microsoft.com/office/officeart/2005/8/layout/orgChart1"/>
    <dgm:cxn modelId="{593343AC-3FDA-A54B-B256-9AD8286356D7}" type="presParOf" srcId="{B9462A23-7D91-174C-869A-A506A4EBDD2D}" destId="{58EF00D3-610F-B649-B2E2-393D2BD130A5}" srcOrd="0" destOrd="0" presId="urn:microsoft.com/office/officeart/2005/8/layout/orgChart1"/>
    <dgm:cxn modelId="{50E47D01-E160-E64F-811A-A9D811DD88C3}" type="presParOf" srcId="{58EF00D3-610F-B649-B2E2-393D2BD130A5}" destId="{778F07B5-B6E9-A74F-80FF-CBADFB34E15A}" srcOrd="0" destOrd="0" presId="urn:microsoft.com/office/officeart/2005/8/layout/orgChart1"/>
    <dgm:cxn modelId="{D2B69D68-6E2C-684C-87D5-AC86F4D5C33C}" type="presParOf" srcId="{58EF00D3-610F-B649-B2E2-393D2BD130A5}" destId="{ACC764E9-5B2A-B142-A9C1-F7F53C14CE4D}" srcOrd="1" destOrd="0" presId="urn:microsoft.com/office/officeart/2005/8/layout/orgChart1"/>
    <dgm:cxn modelId="{AEA8768B-D565-374A-B676-C804783D76E5}" type="presParOf" srcId="{B9462A23-7D91-174C-869A-A506A4EBDD2D}" destId="{0B54C05D-68C4-0C42-8A98-133B1255D2DA}" srcOrd="1" destOrd="0" presId="urn:microsoft.com/office/officeart/2005/8/layout/orgChart1"/>
    <dgm:cxn modelId="{74266353-3671-1547-BA98-DA34D953EFB9}" type="presParOf" srcId="{B9462A23-7D91-174C-869A-A506A4EBDD2D}" destId="{061C5D70-3E67-BE44-A2CD-F09631E34E7A}" srcOrd="2" destOrd="0" presId="urn:microsoft.com/office/officeart/2005/8/layout/orgChart1"/>
    <dgm:cxn modelId="{B8EE8E46-3DD0-1942-8FD1-AF971F84A5FE}" type="presParOf" srcId="{D48C8290-F4CA-F44B-8427-0BB2D96705C6}" destId="{0803D781-62A1-924F-B4C6-BBFB56526826}" srcOrd="4" destOrd="0" presId="urn:microsoft.com/office/officeart/2005/8/layout/orgChart1"/>
    <dgm:cxn modelId="{BB59D8DE-977A-BC4D-8416-94933E0574C9}" type="presParOf" srcId="{D48C8290-F4CA-F44B-8427-0BB2D96705C6}" destId="{8C4ADDC8-6279-DF40-9B1D-F4B52D6600D0}" srcOrd="5" destOrd="0" presId="urn:microsoft.com/office/officeart/2005/8/layout/orgChart1"/>
    <dgm:cxn modelId="{6D1B1656-26D1-5E40-A505-90A4D8AA96FB}" type="presParOf" srcId="{8C4ADDC8-6279-DF40-9B1D-F4B52D6600D0}" destId="{94DE8DB2-C81B-1747-B9A2-396E9F2CFDED}" srcOrd="0" destOrd="0" presId="urn:microsoft.com/office/officeart/2005/8/layout/orgChart1"/>
    <dgm:cxn modelId="{C66299DE-783D-F54F-9266-CA760DA4936C}" type="presParOf" srcId="{94DE8DB2-C81B-1747-B9A2-396E9F2CFDED}" destId="{6FCF4812-B9F7-274F-8CE6-A5B4C244F03B}" srcOrd="0" destOrd="0" presId="urn:microsoft.com/office/officeart/2005/8/layout/orgChart1"/>
    <dgm:cxn modelId="{F9412391-17EF-7B44-B59E-121C4DFB2046}" type="presParOf" srcId="{94DE8DB2-C81B-1747-B9A2-396E9F2CFDED}" destId="{E8EC7739-417C-9847-ACF0-F2FE826FCB5C}" srcOrd="1" destOrd="0" presId="urn:microsoft.com/office/officeart/2005/8/layout/orgChart1"/>
    <dgm:cxn modelId="{D3BF52BD-CDB1-5843-8982-868EB92397CE}" type="presParOf" srcId="{8C4ADDC8-6279-DF40-9B1D-F4B52D6600D0}" destId="{45DDF6F7-0D7C-344A-B0D6-46670EC32FDE}" srcOrd="1" destOrd="0" presId="urn:microsoft.com/office/officeart/2005/8/layout/orgChart1"/>
    <dgm:cxn modelId="{227B3519-6FD6-3F49-9CC8-FF93C4A108D1}" type="presParOf" srcId="{8C4ADDC8-6279-DF40-9B1D-F4B52D6600D0}" destId="{603B4CB9-F5C5-6D44-88A7-1F161512038A}" srcOrd="2" destOrd="0" presId="urn:microsoft.com/office/officeart/2005/8/layout/orgChart1"/>
    <dgm:cxn modelId="{6E718805-273F-FD48-BA78-67AE8C8B24A9}" type="presParOf" srcId="{93262D79-31AC-7F4F-A349-AA6D5583C206}" destId="{5003F2A6-0AE2-D145-86CC-FEC89A0FFB84}" srcOrd="2" destOrd="0" presId="urn:microsoft.com/office/officeart/2005/8/layout/orgChart1"/>
    <dgm:cxn modelId="{8ACE8A73-8DA4-784E-8A89-653B2BB917ED}" type="presParOf" srcId="{99531A28-7990-AC41-9AAA-5BEAD2C33B06}" destId="{CA312621-75A5-E04D-A448-38004B05DCC8}" srcOrd="1" destOrd="0" presId="urn:microsoft.com/office/officeart/2005/8/layout/orgChart1"/>
    <dgm:cxn modelId="{4FEA2CA9-ACE0-544A-9E8D-DAEA154D839D}" type="presParOf" srcId="{CA312621-75A5-E04D-A448-38004B05DCC8}" destId="{8E53BAC0-E85F-7549-A64D-5EFBE0D69D48}" srcOrd="0" destOrd="0" presId="urn:microsoft.com/office/officeart/2005/8/layout/orgChart1"/>
    <dgm:cxn modelId="{8C7C536F-2B23-024F-B86C-E6D5AA5B074D}" type="presParOf" srcId="{8E53BAC0-E85F-7549-A64D-5EFBE0D69D48}" destId="{F6DE78C1-34F9-B843-901B-2FD9219054A8}" srcOrd="0" destOrd="0" presId="urn:microsoft.com/office/officeart/2005/8/layout/orgChart1"/>
    <dgm:cxn modelId="{4AAF4D09-4BC2-DF46-B6D2-5D5734657105}" type="presParOf" srcId="{8E53BAC0-E85F-7549-A64D-5EFBE0D69D48}" destId="{57CBD6D3-F68E-A047-B09A-992C61752D0B}" srcOrd="1" destOrd="0" presId="urn:microsoft.com/office/officeart/2005/8/layout/orgChart1"/>
    <dgm:cxn modelId="{EE8026C7-D28E-EA44-B541-27E2FA6FACD1}" type="presParOf" srcId="{CA312621-75A5-E04D-A448-38004B05DCC8}" destId="{D5EA27C6-5BFC-BA4E-A7AE-EE89F1B8C478}" srcOrd="1" destOrd="0" presId="urn:microsoft.com/office/officeart/2005/8/layout/orgChart1"/>
    <dgm:cxn modelId="{69B530ED-DFB3-8D42-9840-0C00623D5D29}" type="presParOf" srcId="{D5EA27C6-5BFC-BA4E-A7AE-EE89F1B8C478}" destId="{D30E4D55-2C77-CB44-8A45-9040CECC585C}" srcOrd="0" destOrd="0" presId="urn:microsoft.com/office/officeart/2005/8/layout/orgChart1"/>
    <dgm:cxn modelId="{CEAC8BC7-E8F2-3046-ABD7-37F311DCBA87}" type="presParOf" srcId="{D5EA27C6-5BFC-BA4E-A7AE-EE89F1B8C478}" destId="{45EBE014-00FA-A049-B222-C6F5546A83DE}" srcOrd="1" destOrd="0" presId="urn:microsoft.com/office/officeart/2005/8/layout/orgChart1"/>
    <dgm:cxn modelId="{A0F72D76-492A-D841-ADCF-9F96F745EC78}" type="presParOf" srcId="{45EBE014-00FA-A049-B222-C6F5546A83DE}" destId="{9ED85D7B-68F7-B647-9DD9-22CC9C414F51}" srcOrd="0" destOrd="0" presId="urn:microsoft.com/office/officeart/2005/8/layout/orgChart1"/>
    <dgm:cxn modelId="{4C8F50E6-CBE8-F542-9DD9-0504A56E275C}" type="presParOf" srcId="{9ED85D7B-68F7-B647-9DD9-22CC9C414F51}" destId="{700C0623-E1F8-AA40-8B84-BCC13D161C52}" srcOrd="0" destOrd="0" presId="urn:microsoft.com/office/officeart/2005/8/layout/orgChart1"/>
    <dgm:cxn modelId="{671699F4-7741-4145-8BA5-824290C8E921}" type="presParOf" srcId="{9ED85D7B-68F7-B647-9DD9-22CC9C414F51}" destId="{2D3E46F8-45DF-D84F-A57F-C8E10D753279}" srcOrd="1" destOrd="0" presId="urn:microsoft.com/office/officeart/2005/8/layout/orgChart1"/>
    <dgm:cxn modelId="{CD79D423-C241-ED4C-B976-30624A0864B8}" type="presParOf" srcId="{45EBE014-00FA-A049-B222-C6F5546A83DE}" destId="{36EE4A07-E4FC-804B-86C4-46CC222BB4C5}" srcOrd="1" destOrd="0" presId="urn:microsoft.com/office/officeart/2005/8/layout/orgChart1"/>
    <dgm:cxn modelId="{38D37A8C-B30B-094D-95E2-4FCC047068D9}" type="presParOf" srcId="{45EBE014-00FA-A049-B222-C6F5546A83DE}" destId="{D019748A-6103-974A-B783-FD7193824924}" srcOrd="2" destOrd="0" presId="urn:microsoft.com/office/officeart/2005/8/layout/orgChart1"/>
    <dgm:cxn modelId="{A529C858-FDC9-DE4D-A7AA-ECCBC1D613E5}" type="presParOf" srcId="{D5EA27C6-5BFC-BA4E-A7AE-EE89F1B8C478}" destId="{277CD003-2B4C-964A-BAD1-FC156C601583}" srcOrd="2" destOrd="0" presId="urn:microsoft.com/office/officeart/2005/8/layout/orgChart1"/>
    <dgm:cxn modelId="{1A74EE0C-3CC9-DA43-A677-8F6F294CC5C2}" type="presParOf" srcId="{D5EA27C6-5BFC-BA4E-A7AE-EE89F1B8C478}" destId="{869F187A-FB11-6A42-BFEE-202E3D898CD7}" srcOrd="3" destOrd="0" presId="urn:microsoft.com/office/officeart/2005/8/layout/orgChart1"/>
    <dgm:cxn modelId="{F0414309-8EB0-B442-A786-C6EE3FC5AEF2}" type="presParOf" srcId="{869F187A-FB11-6A42-BFEE-202E3D898CD7}" destId="{D6AE541A-2C9D-3941-94C3-07E9B2283E15}" srcOrd="0" destOrd="0" presId="urn:microsoft.com/office/officeart/2005/8/layout/orgChart1"/>
    <dgm:cxn modelId="{5E6441DC-FF61-5B42-8ADD-3F0774D384E4}" type="presParOf" srcId="{D6AE541A-2C9D-3941-94C3-07E9B2283E15}" destId="{C3D3FABD-3BAE-484D-8EDF-4830E7F6C802}" srcOrd="0" destOrd="0" presId="urn:microsoft.com/office/officeart/2005/8/layout/orgChart1"/>
    <dgm:cxn modelId="{DB1E9E37-CD20-204C-BDB5-AC7BFB26558C}" type="presParOf" srcId="{D6AE541A-2C9D-3941-94C3-07E9B2283E15}" destId="{38A459FD-AC73-0344-8A22-75B8A99B1A60}" srcOrd="1" destOrd="0" presId="urn:microsoft.com/office/officeart/2005/8/layout/orgChart1"/>
    <dgm:cxn modelId="{FFEC5F35-6FE7-CA4F-A4D7-7599E1118E43}" type="presParOf" srcId="{869F187A-FB11-6A42-BFEE-202E3D898CD7}" destId="{F27BEEFE-7773-1147-841F-97DC786CB429}" srcOrd="1" destOrd="0" presId="urn:microsoft.com/office/officeart/2005/8/layout/orgChart1"/>
    <dgm:cxn modelId="{49732B98-7700-704A-9FED-E0FBB0A73EE5}" type="presParOf" srcId="{869F187A-FB11-6A42-BFEE-202E3D898CD7}" destId="{A06C3A7F-8E00-A145-800F-EA546A41BB89}" srcOrd="2" destOrd="0" presId="urn:microsoft.com/office/officeart/2005/8/layout/orgChart1"/>
    <dgm:cxn modelId="{AB74C118-5CE6-D14D-82FB-341668E7D4E6}" type="presParOf" srcId="{D5EA27C6-5BFC-BA4E-A7AE-EE89F1B8C478}" destId="{4319579D-481A-9144-AA61-1410D9FDEF65}" srcOrd="4" destOrd="0" presId="urn:microsoft.com/office/officeart/2005/8/layout/orgChart1"/>
    <dgm:cxn modelId="{84B76C04-FB28-7C45-9CA0-DFD936B3014B}" type="presParOf" srcId="{D5EA27C6-5BFC-BA4E-A7AE-EE89F1B8C478}" destId="{D6F499CE-370E-0243-B5B6-BDB3C3F1C081}" srcOrd="5" destOrd="0" presId="urn:microsoft.com/office/officeart/2005/8/layout/orgChart1"/>
    <dgm:cxn modelId="{D50F7663-A063-6042-BCC0-320BE9EE5CA5}" type="presParOf" srcId="{D6F499CE-370E-0243-B5B6-BDB3C3F1C081}" destId="{164DDDBF-D9DA-634D-871A-E527CC4C9A82}" srcOrd="0" destOrd="0" presId="urn:microsoft.com/office/officeart/2005/8/layout/orgChart1"/>
    <dgm:cxn modelId="{1D18A0DD-8B75-E246-8306-4B1FE4FE9009}" type="presParOf" srcId="{164DDDBF-D9DA-634D-871A-E527CC4C9A82}" destId="{A7825A13-581D-B847-9E6B-8162A36D5D2E}" srcOrd="0" destOrd="0" presId="urn:microsoft.com/office/officeart/2005/8/layout/orgChart1"/>
    <dgm:cxn modelId="{5EB99CB8-855F-AC45-874A-E4799803739F}" type="presParOf" srcId="{164DDDBF-D9DA-634D-871A-E527CC4C9A82}" destId="{B636C7AC-B106-E04E-AA35-7E9281778332}" srcOrd="1" destOrd="0" presId="urn:microsoft.com/office/officeart/2005/8/layout/orgChart1"/>
    <dgm:cxn modelId="{1DCA6B8D-A2AE-5248-970E-379C436C3D91}" type="presParOf" srcId="{D6F499CE-370E-0243-B5B6-BDB3C3F1C081}" destId="{EF647729-83CA-F040-859E-CC6F1399A8BC}" srcOrd="1" destOrd="0" presId="urn:microsoft.com/office/officeart/2005/8/layout/orgChart1"/>
    <dgm:cxn modelId="{01FF47C0-F815-4F43-93F0-613BAD50E99A}" type="presParOf" srcId="{D6F499CE-370E-0243-B5B6-BDB3C3F1C081}" destId="{5DA81939-AD73-1340-8BF2-39706C20CEFF}" srcOrd="2" destOrd="0" presId="urn:microsoft.com/office/officeart/2005/8/layout/orgChart1"/>
    <dgm:cxn modelId="{16D3FB9B-9FDF-6D4D-A434-90EC032280CE}" type="presParOf" srcId="{CA312621-75A5-E04D-A448-38004B05DCC8}" destId="{8FF35ECB-E8C7-394E-A650-A98C91F36AA7}" srcOrd="2" destOrd="0" presId="urn:microsoft.com/office/officeart/2005/8/layout/orgChart1"/>
    <dgm:cxn modelId="{29FE4C9E-EEDB-0945-B45F-BD43F643FFE7}" type="presParOf" srcId="{99531A28-7990-AC41-9AAA-5BEAD2C33B06}" destId="{6A77E7E6-57C5-0540-992C-848C9037B38B}" srcOrd="2" destOrd="0" presId="urn:microsoft.com/office/officeart/2005/8/layout/orgChart1"/>
    <dgm:cxn modelId="{7175EF7B-9373-9D41-9A40-482F241A6F1B}" type="presParOf" srcId="{6A77E7E6-57C5-0540-992C-848C9037B38B}" destId="{653FC9E8-929A-7541-9485-245CEB47AE43}" srcOrd="0" destOrd="0" presId="urn:microsoft.com/office/officeart/2005/8/layout/orgChart1"/>
    <dgm:cxn modelId="{0AF83C7F-96D8-A043-B7CB-6D03B87A40BF}" type="presParOf" srcId="{653FC9E8-929A-7541-9485-245CEB47AE43}" destId="{C5621083-B364-5F44-9B3C-419AC0C3BBB4}" srcOrd="0" destOrd="0" presId="urn:microsoft.com/office/officeart/2005/8/layout/orgChart1"/>
    <dgm:cxn modelId="{64FF664D-8558-CD49-83B7-1ACA4E50C75F}" type="presParOf" srcId="{653FC9E8-929A-7541-9485-245CEB47AE43}" destId="{312F3064-4793-E141-A708-2F4A261616CF}" srcOrd="1" destOrd="0" presId="urn:microsoft.com/office/officeart/2005/8/layout/orgChart1"/>
    <dgm:cxn modelId="{D42B9C42-A4C0-3346-8CE7-1900756252D5}" type="presParOf" srcId="{6A77E7E6-57C5-0540-992C-848C9037B38B}" destId="{6FE7B0F1-D955-D847-8143-1462494F01C7}" srcOrd="1" destOrd="0" presId="urn:microsoft.com/office/officeart/2005/8/layout/orgChart1"/>
    <dgm:cxn modelId="{2B552F50-3332-BE42-B0FE-0C3D652FED4F}" type="presParOf" srcId="{6FE7B0F1-D955-D847-8143-1462494F01C7}" destId="{15B96E14-07CA-9340-979B-81236BF3F4BB}" srcOrd="0" destOrd="0" presId="urn:microsoft.com/office/officeart/2005/8/layout/orgChart1"/>
    <dgm:cxn modelId="{83E9FF80-3183-244C-B896-E94D57DCD434}" type="presParOf" srcId="{6FE7B0F1-D955-D847-8143-1462494F01C7}" destId="{DBF1EED7-15D0-C04E-887F-2A7A96690D49}" srcOrd="1" destOrd="0" presId="urn:microsoft.com/office/officeart/2005/8/layout/orgChart1"/>
    <dgm:cxn modelId="{E36BC40B-3E79-7E4F-85E3-B460FA0118C7}" type="presParOf" srcId="{DBF1EED7-15D0-C04E-887F-2A7A96690D49}" destId="{B2D0E21F-1697-EE4A-9044-57909A59681E}" srcOrd="0" destOrd="0" presId="urn:microsoft.com/office/officeart/2005/8/layout/orgChart1"/>
    <dgm:cxn modelId="{B5501A95-C611-C04D-B09F-DA4A7A607A4C}" type="presParOf" srcId="{B2D0E21F-1697-EE4A-9044-57909A59681E}" destId="{E646A734-27A1-FB40-908F-0B2D71DDAE50}" srcOrd="0" destOrd="0" presId="urn:microsoft.com/office/officeart/2005/8/layout/orgChart1"/>
    <dgm:cxn modelId="{935DDC5A-7EC7-7B4B-BCF7-E05E22F03662}" type="presParOf" srcId="{B2D0E21F-1697-EE4A-9044-57909A59681E}" destId="{A039C61A-6542-0F47-8C7C-47F52973CD3C}" srcOrd="1" destOrd="0" presId="urn:microsoft.com/office/officeart/2005/8/layout/orgChart1"/>
    <dgm:cxn modelId="{AA57F7D4-B38A-D346-B1DA-DE6C11E8FAAF}" type="presParOf" srcId="{DBF1EED7-15D0-C04E-887F-2A7A96690D49}" destId="{02A5B188-160A-2640-BA6F-7F3C97A958ED}" srcOrd="1" destOrd="0" presId="urn:microsoft.com/office/officeart/2005/8/layout/orgChart1"/>
    <dgm:cxn modelId="{7CA5F4CA-8C65-8F4A-8F5E-2773C794A04A}" type="presParOf" srcId="{DBF1EED7-15D0-C04E-887F-2A7A96690D49}" destId="{92652F7A-CBBC-2840-B2F6-3D378C9AC7EA}" srcOrd="2" destOrd="0" presId="urn:microsoft.com/office/officeart/2005/8/layout/orgChart1"/>
    <dgm:cxn modelId="{9AF7A3D8-0A48-EB44-AC22-2A43A880CF55}" type="presParOf" srcId="{6FE7B0F1-D955-D847-8143-1462494F01C7}" destId="{99FC41D6-E18D-6542-A292-4168618D9273}" srcOrd="2" destOrd="0" presId="urn:microsoft.com/office/officeart/2005/8/layout/orgChart1"/>
    <dgm:cxn modelId="{997FC27B-B6B8-EB4F-AB0D-C0AF7FD43D9B}" type="presParOf" srcId="{6FE7B0F1-D955-D847-8143-1462494F01C7}" destId="{A2E9A8A6-9A0B-F042-8C76-FCAAA258C60C}" srcOrd="3" destOrd="0" presId="urn:microsoft.com/office/officeart/2005/8/layout/orgChart1"/>
    <dgm:cxn modelId="{08CBC207-3C8C-4A48-B40A-D078B330016D}" type="presParOf" srcId="{A2E9A8A6-9A0B-F042-8C76-FCAAA258C60C}" destId="{5F43A61F-CC88-044E-8A25-61DB33D10F50}" srcOrd="0" destOrd="0" presId="urn:microsoft.com/office/officeart/2005/8/layout/orgChart1"/>
    <dgm:cxn modelId="{85B614A5-8AB5-1B4C-9DE3-E52E8E50FBAC}" type="presParOf" srcId="{5F43A61F-CC88-044E-8A25-61DB33D10F50}" destId="{B7421265-63C9-F547-A5AF-31D536436801}" srcOrd="0" destOrd="0" presId="urn:microsoft.com/office/officeart/2005/8/layout/orgChart1"/>
    <dgm:cxn modelId="{BFA69884-694C-A949-8B9A-EDB21C8A97D5}" type="presParOf" srcId="{5F43A61F-CC88-044E-8A25-61DB33D10F50}" destId="{EB672EDA-B4C7-A143-BFDE-B2499D13913A}" srcOrd="1" destOrd="0" presId="urn:microsoft.com/office/officeart/2005/8/layout/orgChart1"/>
    <dgm:cxn modelId="{AE7D8798-9BA9-A14F-A251-9DB293C33634}" type="presParOf" srcId="{A2E9A8A6-9A0B-F042-8C76-FCAAA258C60C}" destId="{0E0953CF-85EB-9144-9986-1BF7461AA99C}" srcOrd="1" destOrd="0" presId="urn:microsoft.com/office/officeart/2005/8/layout/orgChart1"/>
    <dgm:cxn modelId="{04F0B796-9CCC-D944-904D-84BA150D6E69}" type="presParOf" srcId="{A2E9A8A6-9A0B-F042-8C76-FCAAA258C60C}" destId="{CD91503A-E5FE-6B4A-A5E9-7386E921A81A}" srcOrd="2" destOrd="0" presId="urn:microsoft.com/office/officeart/2005/8/layout/orgChart1"/>
    <dgm:cxn modelId="{6438EB70-1BE2-8B42-B32C-5B8050CC4C93}" type="presParOf" srcId="{6FE7B0F1-D955-D847-8143-1462494F01C7}" destId="{3FD513EC-802C-1643-8293-87A4AC527672}" srcOrd="4" destOrd="0" presId="urn:microsoft.com/office/officeart/2005/8/layout/orgChart1"/>
    <dgm:cxn modelId="{F4495562-F538-2F4E-91D3-9748F158FF8D}" type="presParOf" srcId="{6FE7B0F1-D955-D847-8143-1462494F01C7}" destId="{37B50035-1671-CB40-A568-B8F67C92FADB}" srcOrd="5" destOrd="0" presId="urn:microsoft.com/office/officeart/2005/8/layout/orgChart1"/>
    <dgm:cxn modelId="{63F2C40A-D095-9141-8F51-ED589B2E72EC}" type="presParOf" srcId="{37B50035-1671-CB40-A568-B8F67C92FADB}" destId="{6470B195-F3A2-7C46-A430-A56D2A9D21C2}" srcOrd="0" destOrd="0" presId="urn:microsoft.com/office/officeart/2005/8/layout/orgChart1"/>
    <dgm:cxn modelId="{944EF12C-3EE3-F843-ABF5-885FC82A810B}" type="presParOf" srcId="{6470B195-F3A2-7C46-A430-A56D2A9D21C2}" destId="{BB23654E-1545-FF47-B2B8-620A69E956C8}" srcOrd="0" destOrd="0" presId="urn:microsoft.com/office/officeart/2005/8/layout/orgChart1"/>
    <dgm:cxn modelId="{3B9471BC-4886-3C46-B738-12EDF3B9E670}" type="presParOf" srcId="{6470B195-F3A2-7C46-A430-A56D2A9D21C2}" destId="{C31485D1-C8FA-8345-9A82-25AA1984F38A}" srcOrd="1" destOrd="0" presId="urn:microsoft.com/office/officeart/2005/8/layout/orgChart1"/>
    <dgm:cxn modelId="{A3EFD587-61E5-1548-9791-FAB1E9AD84E9}" type="presParOf" srcId="{37B50035-1671-CB40-A568-B8F67C92FADB}" destId="{7E2806CC-CF4F-6E4E-8BC2-D80E39D7DADB}" srcOrd="1" destOrd="0" presId="urn:microsoft.com/office/officeart/2005/8/layout/orgChart1"/>
    <dgm:cxn modelId="{0DB75481-A677-F045-BAEF-95CF5D0E43A7}" type="presParOf" srcId="{37B50035-1671-CB40-A568-B8F67C92FADB}" destId="{400BD4C9-0BCD-4C47-BD30-A456C654108E}" srcOrd="2" destOrd="0" presId="urn:microsoft.com/office/officeart/2005/8/layout/orgChart1"/>
    <dgm:cxn modelId="{98DFB191-E269-FB41-A754-6FDD71B98125}" type="presParOf" srcId="{6A77E7E6-57C5-0540-992C-848C9037B38B}" destId="{8A6710DA-D112-6543-9D41-014383AE41C4}"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513EC-802C-1643-8293-87A4AC527672}">
      <dsp:nvSpPr>
        <dsp:cNvPr id="0" name=""/>
        <dsp:cNvSpPr/>
      </dsp:nvSpPr>
      <dsp:spPr>
        <a:xfrm>
          <a:off x="2325022" y="738606"/>
          <a:ext cx="135801" cy="1519385"/>
        </a:xfrm>
        <a:custGeom>
          <a:avLst/>
          <a:gdLst/>
          <a:ahLst/>
          <a:cxnLst/>
          <a:rect l="0" t="0" r="0" b="0"/>
          <a:pathLst>
            <a:path>
              <a:moveTo>
                <a:pt x="0" y="0"/>
              </a:moveTo>
              <a:lnTo>
                <a:pt x="0" y="1519385"/>
              </a:lnTo>
              <a:lnTo>
                <a:pt x="135801" y="15193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FC41D6-E18D-6542-A292-4168618D9273}">
      <dsp:nvSpPr>
        <dsp:cNvPr id="0" name=""/>
        <dsp:cNvSpPr/>
      </dsp:nvSpPr>
      <dsp:spPr>
        <a:xfrm>
          <a:off x="2325022" y="738606"/>
          <a:ext cx="135801" cy="953831"/>
        </a:xfrm>
        <a:custGeom>
          <a:avLst/>
          <a:gdLst/>
          <a:ahLst/>
          <a:cxnLst/>
          <a:rect l="0" t="0" r="0" b="0"/>
          <a:pathLst>
            <a:path>
              <a:moveTo>
                <a:pt x="0" y="0"/>
              </a:moveTo>
              <a:lnTo>
                <a:pt x="0" y="953831"/>
              </a:lnTo>
              <a:lnTo>
                <a:pt x="135801" y="9538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B96E14-07CA-9340-979B-81236BF3F4BB}">
      <dsp:nvSpPr>
        <dsp:cNvPr id="0" name=""/>
        <dsp:cNvSpPr/>
      </dsp:nvSpPr>
      <dsp:spPr>
        <a:xfrm>
          <a:off x="2325022" y="738606"/>
          <a:ext cx="135801" cy="388277"/>
        </a:xfrm>
        <a:custGeom>
          <a:avLst/>
          <a:gdLst/>
          <a:ahLst/>
          <a:cxnLst/>
          <a:rect l="0" t="0" r="0" b="0"/>
          <a:pathLst>
            <a:path>
              <a:moveTo>
                <a:pt x="0" y="0"/>
              </a:moveTo>
              <a:lnTo>
                <a:pt x="0" y="388277"/>
              </a:lnTo>
              <a:lnTo>
                <a:pt x="135801" y="3882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19579D-481A-9144-AA61-1410D9FDEF65}">
      <dsp:nvSpPr>
        <dsp:cNvPr id="0" name=""/>
        <dsp:cNvSpPr/>
      </dsp:nvSpPr>
      <dsp:spPr>
        <a:xfrm>
          <a:off x="1208674" y="738606"/>
          <a:ext cx="135801" cy="1519385"/>
        </a:xfrm>
        <a:custGeom>
          <a:avLst/>
          <a:gdLst/>
          <a:ahLst/>
          <a:cxnLst/>
          <a:rect l="0" t="0" r="0" b="0"/>
          <a:pathLst>
            <a:path>
              <a:moveTo>
                <a:pt x="0" y="0"/>
              </a:moveTo>
              <a:lnTo>
                <a:pt x="0" y="1519385"/>
              </a:lnTo>
              <a:lnTo>
                <a:pt x="135801" y="15193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7CD003-2B4C-964A-BAD1-FC156C601583}">
      <dsp:nvSpPr>
        <dsp:cNvPr id="0" name=""/>
        <dsp:cNvSpPr/>
      </dsp:nvSpPr>
      <dsp:spPr>
        <a:xfrm>
          <a:off x="1208674" y="738606"/>
          <a:ext cx="135801" cy="953831"/>
        </a:xfrm>
        <a:custGeom>
          <a:avLst/>
          <a:gdLst/>
          <a:ahLst/>
          <a:cxnLst/>
          <a:rect l="0" t="0" r="0" b="0"/>
          <a:pathLst>
            <a:path>
              <a:moveTo>
                <a:pt x="0" y="0"/>
              </a:moveTo>
              <a:lnTo>
                <a:pt x="0" y="953831"/>
              </a:lnTo>
              <a:lnTo>
                <a:pt x="135801" y="9538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0E4D55-2C77-CB44-8A45-9040CECC585C}">
      <dsp:nvSpPr>
        <dsp:cNvPr id="0" name=""/>
        <dsp:cNvSpPr/>
      </dsp:nvSpPr>
      <dsp:spPr>
        <a:xfrm>
          <a:off x="1208674" y="738606"/>
          <a:ext cx="135801" cy="388277"/>
        </a:xfrm>
        <a:custGeom>
          <a:avLst/>
          <a:gdLst/>
          <a:ahLst/>
          <a:cxnLst/>
          <a:rect l="0" t="0" r="0" b="0"/>
          <a:pathLst>
            <a:path>
              <a:moveTo>
                <a:pt x="0" y="0"/>
              </a:moveTo>
              <a:lnTo>
                <a:pt x="0" y="388277"/>
              </a:lnTo>
              <a:lnTo>
                <a:pt x="135801" y="3882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03D781-62A1-924F-B4C6-BBFB56526826}">
      <dsp:nvSpPr>
        <dsp:cNvPr id="0" name=""/>
        <dsp:cNvSpPr/>
      </dsp:nvSpPr>
      <dsp:spPr>
        <a:xfrm>
          <a:off x="92326" y="738606"/>
          <a:ext cx="135801" cy="1519385"/>
        </a:xfrm>
        <a:custGeom>
          <a:avLst/>
          <a:gdLst/>
          <a:ahLst/>
          <a:cxnLst/>
          <a:rect l="0" t="0" r="0" b="0"/>
          <a:pathLst>
            <a:path>
              <a:moveTo>
                <a:pt x="0" y="0"/>
              </a:moveTo>
              <a:lnTo>
                <a:pt x="0" y="1519385"/>
              </a:lnTo>
              <a:lnTo>
                <a:pt x="135801" y="15193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E25647-43BD-4E4B-85B1-FE200E92CC78}">
      <dsp:nvSpPr>
        <dsp:cNvPr id="0" name=""/>
        <dsp:cNvSpPr/>
      </dsp:nvSpPr>
      <dsp:spPr>
        <a:xfrm>
          <a:off x="92326" y="738606"/>
          <a:ext cx="135801" cy="953831"/>
        </a:xfrm>
        <a:custGeom>
          <a:avLst/>
          <a:gdLst/>
          <a:ahLst/>
          <a:cxnLst/>
          <a:rect l="0" t="0" r="0" b="0"/>
          <a:pathLst>
            <a:path>
              <a:moveTo>
                <a:pt x="0" y="0"/>
              </a:moveTo>
              <a:lnTo>
                <a:pt x="0" y="953831"/>
              </a:lnTo>
              <a:lnTo>
                <a:pt x="135801" y="9538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FD2936-3E8C-A445-ABDB-38C15EEF9225}">
      <dsp:nvSpPr>
        <dsp:cNvPr id="0" name=""/>
        <dsp:cNvSpPr/>
      </dsp:nvSpPr>
      <dsp:spPr>
        <a:xfrm>
          <a:off x="92326" y="738606"/>
          <a:ext cx="135801" cy="388277"/>
        </a:xfrm>
        <a:custGeom>
          <a:avLst/>
          <a:gdLst/>
          <a:ahLst/>
          <a:cxnLst/>
          <a:rect l="0" t="0" r="0" b="0"/>
          <a:pathLst>
            <a:path>
              <a:moveTo>
                <a:pt x="0" y="0"/>
              </a:moveTo>
              <a:lnTo>
                <a:pt x="0" y="388277"/>
              </a:lnTo>
              <a:lnTo>
                <a:pt x="135801" y="3882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3AD38C-08F8-1D46-AF41-365A6ABE2BC5}">
      <dsp:nvSpPr>
        <dsp:cNvPr id="0" name=""/>
        <dsp:cNvSpPr/>
      </dsp:nvSpPr>
      <dsp:spPr>
        <a:xfrm>
          <a:off x="1792" y="275388"/>
          <a:ext cx="905346" cy="463218"/>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0" i="0" kern="1200"/>
            <a:t>Hub</a:t>
          </a:r>
          <a:br>
            <a:rPr lang="en-US" sz="1100" b="0" i="0" kern="1200"/>
          </a:br>
          <a:r>
            <a:rPr lang="en-US" sz="1100" b="0" i="0" kern="1200"/>
            <a:t>Leader</a:t>
          </a:r>
          <a:endParaRPr lang="en-US" sz="1100" kern="1200"/>
        </a:p>
      </dsp:txBody>
      <dsp:txXfrm>
        <a:off x="1792" y="275388"/>
        <a:ext cx="905346" cy="463218"/>
      </dsp:txXfrm>
    </dsp:sp>
    <dsp:sp modelId="{01A1082A-B4FC-0440-9A83-A67EDD6D1AEA}">
      <dsp:nvSpPr>
        <dsp:cNvPr id="0" name=""/>
        <dsp:cNvSpPr/>
      </dsp:nvSpPr>
      <dsp:spPr>
        <a:xfrm>
          <a:off x="228128" y="949608"/>
          <a:ext cx="846044" cy="354552"/>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Payroll, Tax, </a:t>
          </a:r>
          <a:br>
            <a:rPr lang="en-US" sz="1000" kern="1200"/>
          </a:br>
          <a:r>
            <a:rPr lang="en-US" sz="1000" kern="1200"/>
            <a:t>&amp; HR</a:t>
          </a:r>
        </a:p>
      </dsp:txBody>
      <dsp:txXfrm>
        <a:off x="228128" y="949608"/>
        <a:ext cx="846044" cy="354552"/>
      </dsp:txXfrm>
    </dsp:sp>
    <dsp:sp modelId="{778F07B5-B6E9-A74F-80FF-CBADFB34E15A}">
      <dsp:nvSpPr>
        <dsp:cNvPr id="0" name=""/>
        <dsp:cNvSpPr/>
      </dsp:nvSpPr>
      <dsp:spPr>
        <a:xfrm>
          <a:off x="228128" y="1515161"/>
          <a:ext cx="846044" cy="354552"/>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Client</a:t>
          </a:r>
          <a:br>
            <a:rPr lang="en-US" sz="1000" kern="1200"/>
          </a:br>
          <a:r>
            <a:rPr lang="en-US" sz="1000" kern="1200"/>
            <a:t>Support</a:t>
          </a:r>
        </a:p>
      </dsp:txBody>
      <dsp:txXfrm>
        <a:off x="228128" y="1515161"/>
        <a:ext cx="846044" cy="354552"/>
      </dsp:txXfrm>
    </dsp:sp>
    <dsp:sp modelId="{6FCF4812-B9F7-274F-8CE6-A5B4C244F03B}">
      <dsp:nvSpPr>
        <dsp:cNvPr id="0" name=""/>
        <dsp:cNvSpPr/>
      </dsp:nvSpPr>
      <dsp:spPr>
        <a:xfrm>
          <a:off x="228128" y="2080715"/>
          <a:ext cx="846044" cy="354552"/>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Implement-</a:t>
          </a:r>
          <a:br>
            <a:rPr lang="en-US" sz="1000" kern="1200"/>
          </a:br>
          <a:r>
            <a:rPr lang="en-US" sz="1000" kern="1200"/>
            <a:t>ation</a:t>
          </a:r>
        </a:p>
      </dsp:txBody>
      <dsp:txXfrm>
        <a:off x="228128" y="2080715"/>
        <a:ext cx="846044" cy="354552"/>
      </dsp:txXfrm>
    </dsp:sp>
    <dsp:sp modelId="{F6DE78C1-34F9-B843-901B-2FD9219054A8}">
      <dsp:nvSpPr>
        <dsp:cNvPr id="0" name=""/>
        <dsp:cNvSpPr/>
      </dsp:nvSpPr>
      <dsp:spPr>
        <a:xfrm>
          <a:off x="1118139" y="275388"/>
          <a:ext cx="905346" cy="463218"/>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Growth</a:t>
          </a:r>
          <a:br>
            <a:rPr lang="en-US" sz="1100" kern="1200"/>
          </a:br>
          <a:r>
            <a:rPr lang="en-US" sz="1100" kern="1200"/>
            <a:t>Leader</a:t>
          </a:r>
        </a:p>
      </dsp:txBody>
      <dsp:txXfrm>
        <a:off x="1118139" y="275388"/>
        <a:ext cx="905346" cy="463218"/>
      </dsp:txXfrm>
    </dsp:sp>
    <dsp:sp modelId="{700C0623-E1F8-AA40-8B84-BCC13D161C52}">
      <dsp:nvSpPr>
        <dsp:cNvPr id="0" name=""/>
        <dsp:cNvSpPr/>
      </dsp:nvSpPr>
      <dsp:spPr>
        <a:xfrm>
          <a:off x="1344476" y="949608"/>
          <a:ext cx="846044" cy="354552"/>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Sales</a:t>
          </a:r>
        </a:p>
      </dsp:txBody>
      <dsp:txXfrm>
        <a:off x="1344476" y="949608"/>
        <a:ext cx="846044" cy="354552"/>
      </dsp:txXfrm>
    </dsp:sp>
    <dsp:sp modelId="{C3D3FABD-3BAE-484D-8EDF-4830E7F6C802}">
      <dsp:nvSpPr>
        <dsp:cNvPr id="0" name=""/>
        <dsp:cNvSpPr/>
      </dsp:nvSpPr>
      <dsp:spPr>
        <a:xfrm>
          <a:off x="1344476" y="1515161"/>
          <a:ext cx="846044" cy="354552"/>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Account Manager</a:t>
          </a:r>
        </a:p>
      </dsp:txBody>
      <dsp:txXfrm>
        <a:off x="1344476" y="1515161"/>
        <a:ext cx="846044" cy="354552"/>
      </dsp:txXfrm>
    </dsp:sp>
    <dsp:sp modelId="{A7825A13-581D-B847-9E6B-8162A36D5D2E}">
      <dsp:nvSpPr>
        <dsp:cNvPr id="0" name=""/>
        <dsp:cNvSpPr/>
      </dsp:nvSpPr>
      <dsp:spPr>
        <a:xfrm>
          <a:off x="1344476" y="2080715"/>
          <a:ext cx="846044" cy="354552"/>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Solution Consultant</a:t>
          </a:r>
        </a:p>
      </dsp:txBody>
      <dsp:txXfrm>
        <a:off x="1344476" y="2080715"/>
        <a:ext cx="846044" cy="354552"/>
      </dsp:txXfrm>
    </dsp:sp>
    <dsp:sp modelId="{C5621083-B364-5F44-9B3C-419AC0C3BBB4}">
      <dsp:nvSpPr>
        <dsp:cNvPr id="0" name=""/>
        <dsp:cNvSpPr/>
      </dsp:nvSpPr>
      <dsp:spPr>
        <a:xfrm>
          <a:off x="2234487" y="275388"/>
          <a:ext cx="905346" cy="463218"/>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accent1">
                  <a:lumMod val="50000"/>
                </a:schemeClr>
              </a:solidFill>
            </a:rPr>
            <a:t>Shared Services</a:t>
          </a:r>
        </a:p>
      </dsp:txBody>
      <dsp:txXfrm>
        <a:off x="2234487" y="275388"/>
        <a:ext cx="905346" cy="463218"/>
      </dsp:txXfrm>
    </dsp:sp>
    <dsp:sp modelId="{E646A734-27A1-FB40-908F-0B2D71DDAE50}">
      <dsp:nvSpPr>
        <dsp:cNvPr id="0" name=""/>
        <dsp:cNvSpPr/>
      </dsp:nvSpPr>
      <dsp:spPr>
        <a:xfrm>
          <a:off x="2460824" y="949608"/>
          <a:ext cx="657640" cy="354552"/>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accent1">
                  <a:lumMod val="50000"/>
                </a:schemeClr>
              </a:solidFill>
            </a:rPr>
            <a:t>Admin</a:t>
          </a:r>
        </a:p>
      </dsp:txBody>
      <dsp:txXfrm>
        <a:off x="2460824" y="949608"/>
        <a:ext cx="657640" cy="354552"/>
      </dsp:txXfrm>
    </dsp:sp>
    <dsp:sp modelId="{B7421265-63C9-F547-A5AF-31D536436801}">
      <dsp:nvSpPr>
        <dsp:cNvPr id="0" name=""/>
        <dsp:cNvSpPr/>
      </dsp:nvSpPr>
      <dsp:spPr>
        <a:xfrm>
          <a:off x="2460824" y="1515161"/>
          <a:ext cx="657640" cy="354552"/>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solidFill>
                <a:schemeClr val="accent1">
                  <a:lumMod val="50000"/>
                </a:schemeClr>
              </a:solidFill>
            </a:rPr>
            <a:t>IT</a:t>
          </a:r>
        </a:p>
      </dsp:txBody>
      <dsp:txXfrm>
        <a:off x="2460824" y="1515161"/>
        <a:ext cx="657640" cy="354552"/>
      </dsp:txXfrm>
    </dsp:sp>
    <dsp:sp modelId="{BB23654E-1545-FF47-B2B8-620A69E956C8}">
      <dsp:nvSpPr>
        <dsp:cNvPr id="0" name=""/>
        <dsp:cNvSpPr/>
      </dsp:nvSpPr>
      <dsp:spPr>
        <a:xfrm>
          <a:off x="2460824" y="2080715"/>
          <a:ext cx="657640" cy="354552"/>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solidFill>
                <a:schemeClr val="accent1">
                  <a:lumMod val="50000"/>
                </a:schemeClr>
              </a:solidFill>
            </a:rPr>
            <a:t>Products</a:t>
          </a:r>
        </a:p>
      </dsp:txBody>
      <dsp:txXfrm>
        <a:off x="2460824" y="2080715"/>
        <a:ext cx="657640" cy="35455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0.48204</cdr:x>
      <cdr:y>0.39651</cdr:y>
    </cdr:from>
    <cdr:to>
      <cdr:x>0.51796</cdr:x>
      <cdr:y>0.60349</cdr:y>
    </cdr:to>
    <cdr:sp macro="" textlink="">
      <cdr:nvSpPr>
        <cdr:cNvPr id="3" name="Rectangle 2">
          <a:extLst xmlns:a="http://schemas.openxmlformats.org/drawingml/2006/main">
            <a:ext uri="{FF2B5EF4-FFF2-40B4-BE49-F238E27FC236}">
              <a16:creationId xmlns:a16="http://schemas.microsoft.com/office/drawing/2014/main" id="{C94576C1-518F-0D48-E92A-27A3251457CF}"/>
            </a:ext>
          </a:extLst>
        </cdr:cNvPr>
        <cdr:cNvSpPr/>
      </cdr:nvSpPr>
      <cdr:spPr>
        <a:xfrm xmlns:a="http://schemas.openxmlformats.org/drawingml/2006/main">
          <a:off x="2479343" y="1768917"/>
          <a:ext cx="184731" cy="923330"/>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p xmlns:a="http://schemas.openxmlformats.org/drawingml/2006/main">
          <a:pPr algn="ctr"/>
          <a:endParaRPr lang="en-US" sz="5400" b="0" cap="none" spc="0" dirty="0">
            <a:ln w="0"/>
            <a:solidFill>
              <a:schemeClr val="tx1"/>
            </a:solidFill>
            <a:effectLst>
              <a:outerShdw blurRad="38100" dist="19050" dir="2700000" algn="tl" rotWithShape="0">
                <a:schemeClr val="dk1">
                  <a:alpha val="40000"/>
                </a:schemeClr>
              </a:outerShdw>
            </a:effectLs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DA85C8-25E1-CA4C-AE37-C1A697815EFB}" type="datetimeFigureOut">
              <a:rPr lang="en-US" smtClean="0"/>
              <a:t>10/3/24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B7A4D-6041-9549-B4BD-BBDDA84E5AE9}" type="slidenum">
              <a:rPr lang="en-US" smtClean="0"/>
              <a:t>‹#›</a:t>
            </a:fld>
            <a:endParaRPr lang="en-US"/>
          </a:p>
        </p:txBody>
      </p:sp>
    </p:spTree>
    <p:extLst>
      <p:ext uri="{BB962C8B-B14F-4D97-AF65-F5344CB8AC3E}">
        <p14:creationId xmlns:p14="http://schemas.microsoft.com/office/powerpoint/2010/main" val="1587739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10" name="Google Shape;400;g7c39b767d9_0_6:notes">
            <a:extLst>
              <a:ext uri="{FF2B5EF4-FFF2-40B4-BE49-F238E27FC236}">
                <a16:creationId xmlns:a16="http://schemas.microsoft.com/office/drawing/2014/main" id="{513095DF-B254-5769-3E83-35889D39FC73}"/>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8611" name="Google Shape;401;g7c39b767d9_0_6:notes">
            <a:extLst>
              <a:ext uri="{FF2B5EF4-FFF2-40B4-BE49-F238E27FC236}">
                <a16:creationId xmlns:a16="http://schemas.microsoft.com/office/drawing/2014/main" id="{65E3C89F-8C12-31FA-BD3D-8ACC283C229D}"/>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 what you learned in the Business Strategy portion of the GROW guide on page #5</a:t>
            </a:r>
          </a:p>
        </p:txBody>
      </p:sp>
      <p:sp>
        <p:nvSpPr>
          <p:cNvPr id="4" name="Slide Number Placeholder 3"/>
          <p:cNvSpPr>
            <a:spLocks noGrp="1"/>
          </p:cNvSpPr>
          <p:nvPr>
            <p:ph type="sldNum" sz="quarter" idx="5"/>
          </p:nvPr>
        </p:nvSpPr>
        <p:spPr/>
        <p:txBody>
          <a:bodyPr/>
          <a:lstStyle/>
          <a:p>
            <a:fld id="{E21B7A4D-6041-9549-B4BD-BBDDA84E5AE9}" type="slidenum">
              <a:rPr lang="en-US" smtClean="0"/>
              <a:t>5</a:t>
            </a:fld>
            <a:endParaRPr lang="en-US"/>
          </a:p>
        </p:txBody>
      </p:sp>
    </p:spTree>
    <p:extLst>
      <p:ext uri="{BB962C8B-B14F-4D97-AF65-F5344CB8AC3E}">
        <p14:creationId xmlns:p14="http://schemas.microsoft.com/office/powerpoint/2010/main" val="1942456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D219D-FD15-B28A-21F9-66670D38B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12DDC-8E7D-A900-0BC4-0B865A7EF0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CED1AA-DCE9-BB8F-E767-4F7CC3218128}"/>
              </a:ext>
            </a:extLst>
          </p:cNvPr>
          <p:cNvSpPr>
            <a:spLocks noGrp="1"/>
          </p:cNvSpPr>
          <p:nvPr>
            <p:ph type="body" idx="1"/>
          </p:nvPr>
        </p:nvSpPr>
        <p:spPr/>
        <p:txBody>
          <a:bodyPr/>
          <a:lstStyle/>
          <a:p>
            <a:r>
              <a:rPr lang="en-US" dirty="0"/>
              <a:t>Stripe the providers they use for each of our product categories – even if they’re not using any vendor in that area yet. Reminding buyers of the things they don’t have can be a powerful primer for the solutions you’ll be presenting in this presentation.</a:t>
            </a:r>
          </a:p>
        </p:txBody>
      </p:sp>
      <p:sp>
        <p:nvSpPr>
          <p:cNvPr id="4" name="Slide Number Placeholder 3">
            <a:extLst>
              <a:ext uri="{FF2B5EF4-FFF2-40B4-BE49-F238E27FC236}">
                <a16:creationId xmlns:a16="http://schemas.microsoft.com/office/drawing/2014/main" id="{ADA00465-28D5-668A-56CD-AEC7A5041CE8}"/>
              </a:ext>
            </a:extLst>
          </p:cNvPr>
          <p:cNvSpPr>
            <a:spLocks noGrp="1"/>
          </p:cNvSpPr>
          <p:nvPr>
            <p:ph type="sldNum" sz="quarter" idx="5"/>
          </p:nvPr>
        </p:nvSpPr>
        <p:spPr/>
        <p:txBody>
          <a:bodyPr/>
          <a:lstStyle/>
          <a:p>
            <a:fld id="{E21B7A4D-6041-9549-B4BD-BBDDA84E5AE9}" type="slidenum">
              <a:rPr lang="en-US" smtClean="0"/>
              <a:t>6</a:t>
            </a:fld>
            <a:endParaRPr lang="en-US"/>
          </a:p>
        </p:txBody>
      </p:sp>
    </p:spTree>
    <p:extLst>
      <p:ext uri="{BB962C8B-B14F-4D97-AF65-F5344CB8AC3E}">
        <p14:creationId xmlns:p14="http://schemas.microsoft.com/office/powerpoint/2010/main" val="717820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B7A4D-6041-9549-B4BD-BBDDA84E5AE9}" type="slidenum">
              <a:rPr lang="en-US" smtClean="0"/>
              <a:t>18</a:t>
            </a:fld>
            <a:endParaRPr lang="en-US"/>
          </a:p>
        </p:txBody>
      </p:sp>
    </p:spTree>
    <p:extLst>
      <p:ext uri="{BB962C8B-B14F-4D97-AF65-F5344CB8AC3E}">
        <p14:creationId xmlns:p14="http://schemas.microsoft.com/office/powerpoint/2010/main" val="3073752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B7A4D-6041-9549-B4BD-BBDDA84E5AE9}" type="slidenum">
              <a:rPr lang="en-US" smtClean="0"/>
              <a:t>19</a:t>
            </a:fld>
            <a:endParaRPr lang="en-US"/>
          </a:p>
        </p:txBody>
      </p:sp>
    </p:spTree>
    <p:extLst>
      <p:ext uri="{BB962C8B-B14F-4D97-AF65-F5344CB8AC3E}">
        <p14:creationId xmlns:p14="http://schemas.microsoft.com/office/powerpoint/2010/main" val="24242492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1">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 name="Picture 3" descr="A white letter on a black background&#10;&#10;Description automatically generated">
            <a:extLst>
              <a:ext uri="{FF2B5EF4-FFF2-40B4-BE49-F238E27FC236}">
                <a16:creationId xmlns:a16="http://schemas.microsoft.com/office/drawing/2014/main" id="{CA5E8465-EEB5-DE68-3BAB-0809F24BB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914400"/>
            <a:ext cx="1371600" cy="422910"/>
          </a:xfrm>
          <a:prstGeom prst="rect">
            <a:avLst/>
          </a:prstGeom>
        </p:spPr>
      </p:pic>
      <p:sp>
        <p:nvSpPr>
          <p:cNvPr id="17" name="Text Placeholder 16">
            <a:extLst>
              <a:ext uri="{FF2B5EF4-FFF2-40B4-BE49-F238E27FC236}">
                <a16:creationId xmlns:a16="http://schemas.microsoft.com/office/drawing/2014/main" id="{CD02F682-4835-B5D6-0160-84A6EAAD7199}"/>
              </a:ext>
            </a:extLst>
          </p:cNvPr>
          <p:cNvSpPr>
            <a:spLocks noGrp="1"/>
          </p:cNvSpPr>
          <p:nvPr>
            <p:ph type="body" sz="quarter" idx="14" hasCustomPrompt="1"/>
          </p:nvPr>
        </p:nvSpPr>
        <p:spPr>
          <a:xfrm>
            <a:off x="865240" y="2132435"/>
            <a:ext cx="8372169" cy="430855"/>
          </a:xfrm>
        </p:spPr>
        <p:txBody>
          <a:bodyPr lIns="0" anchor="ctr">
            <a:noAutofit/>
          </a:bodyPr>
          <a:lstStyle>
            <a:lvl1pPr marL="0" indent="0" algn="l">
              <a:buNone/>
              <a:defRPr sz="1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Access to Capital. Staying Compliant. Managing Talent.</a:t>
            </a:r>
          </a:p>
        </p:txBody>
      </p:sp>
      <p:sp>
        <p:nvSpPr>
          <p:cNvPr id="49" name="TextBox 48">
            <a:extLst>
              <a:ext uri="{FF2B5EF4-FFF2-40B4-BE49-F238E27FC236}">
                <a16:creationId xmlns:a16="http://schemas.microsoft.com/office/drawing/2014/main" id="{734974B3-E720-7D59-4290-E9655D3D2007}"/>
              </a:ext>
            </a:extLst>
          </p:cNvPr>
          <p:cNvSpPr txBox="1"/>
          <p:nvPr/>
        </p:nvSpPr>
        <p:spPr>
          <a:xfrm>
            <a:off x="3702755" y="-587022"/>
            <a:ext cx="184731" cy="369332"/>
          </a:xfrm>
          <a:prstGeom prst="rect">
            <a:avLst/>
          </a:prstGeom>
          <a:noFill/>
        </p:spPr>
        <p:txBody>
          <a:bodyPr wrap="none" rtlCol="0">
            <a:spAutoFit/>
          </a:bodyPr>
          <a:lstStyle/>
          <a:p>
            <a:endParaRPr lang="en-US"/>
          </a:p>
        </p:txBody>
      </p:sp>
      <p:grpSp>
        <p:nvGrpSpPr>
          <p:cNvPr id="12" name="Group 11">
            <a:extLst>
              <a:ext uri="{FF2B5EF4-FFF2-40B4-BE49-F238E27FC236}">
                <a16:creationId xmlns:a16="http://schemas.microsoft.com/office/drawing/2014/main" id="{8CDD3B58-2B53-CBAF-212A-9E9D295E020A}"/>
              </a:ext>
            </a:extLst>
          </p:cNvPr>
          <p:cNvGrpSpPr/>
          <p:nvPr/>
        </p:nvGrpSpPr>
        <p:grpSpPr>
          <a:xfrm>
            <a:off x="9846966" y="6373968"/>
            <a:ext cx="2640892" cy="457138"/>
            <a:chOff x="245766" y="6272744"/>
            <a:chExt cx="2640892" cy="457138"/>
          </a:xfrm>
        </p:grpSpPr>
        <p:sp>
          <p:nvSpPr>
            <p:cNvPr id="10" name="Google Shape;166;p25">
              <a:extLst>
                <a:ext uri="{FF2B5EF4-FFF2-40B4-BE49-F238E27FC236}">
                  <a16:creationId xmlns:a16="http://schemas.microsoft.com/office/drawing/2014/main" id="{30B4AD71-4D4E-16B8-09AB-D90FC4B75831}"/>
                </a:ext>
              </a:extLst>
            </p:cNvPr>
            <p:cNvSpPr txBox="1"/>
            <p:nvPr/>
          </p:nvSpPr>
          <p:spPr>
            <a:xfrm>
              <a:off x="1393247" y="6272744"/>
              <a:ext cx="1493411" cy="457138"/>
            </a:xfrm>
            <a:prstGeom prst="rect">
              <a:avLst/>
            </a:prstGeom>
            <a:noFill/>
            <a:ln>
              <a:noFill/>
            </a:ln>
          </p:spPr>
          <p:txBody>
            <a:bodyPr spcFirstLastPara="1" wrap="square" lIns="121900" tIns="60933" rIns="121900" bIns="60933" anchor="t" anchorCtr="0">
              <a:noAutofit/>
            </a:bodyPr>
            <a:lstStyle/>
            <a:p>
              <a:pPr defTabSz="1219170"/>
              <a:r>
                <a:rPr lang="en" sz="1800" b="0">
                  <a:solidFill>
                    <a:schemeClr val="accent2"/>
                  </a:solidFill>
                  <a:latin typeface="Open Sans" panose="020B0606030504020204" pitchFamily="34" charset="0"/>
                  <a:ea typeface="Open Sans" panose="020B0606030504020204" pitchFamily="34" charset="0"/>
                  <a:cs typeface="Open Sans" panose="020B0606030504020204" pitchFamily="34" charset="0"/>
                  <a:sym typeface="Century Gothic"/>
                </a:rPr>
                <a:t>:  </a:t>
              </a:r>
              <a:r>
                <a:rPr lang="en" sz="1800" b="0">
                  <a:solidFill>
                    <a:schemeClr val="accent2"/>
                  </a:solidFill>
                  <a:latin typeface="Open Sans" panose="020B0606030504020204" pitchFamily="34" charset="0"/>
                  <a:ea typeface="Open Sans" panose="020B0606030504020204" pitchFamily="34" charset="0"/>
                  <a:cs typeface="Open Sans" panose="020B0606030504020204" pitchFamily="34" charset="0"/>
                  <a:sym typeface="Work Sans"/>
                </a:rPr>
                <a:t>ASUR</a:t>
              </a:r>
              <a:endParaRPr sz="1800" b="0">
                <a:solidFill>
                  <a:schemeClr val="accent2"/>
                </a:solidFill>
                <a:latin typeface="Open Sans" panose="020B0606030504020204" pitchFamily="34" charset="0"/>
                <a:ea typeface="Open Sans" panose="020B0606030504020204" pitchFamily="34" charset="0"/>
                <a:cs typeface="Open Sans" panose="020B0606030504020204" pitchFamily="34" charset="0"/>
                <a:sym typeface="Work Sans"/>
              </a:endParaRPr>
            </a:p>
          </p:txBody>
        </p:sp>
        <p:pic>
          <p:nvPicPr>
            <p:cNvPr id="1028" name="Picture 4" descr="Nasdaq logo in transparent PNG and vectorized SVG formats">
              <a:extLst>
                <a:ext uri="{FF2B5EF4-FFF2-40B4-BE49-F238E27FC236}">
                  <a16:creationId xmlns:a16="http://schemas.microsoft.com/office/drawing/2014/main" id="{9AB60179-ADE6-EC8F-3BD8-BA8A9F7CED3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5766" y="6272744"/>
              <a:ext cx="1237129" cy="35100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Freeform: Shape 12">
            <a:extLst>
              <a:ext uri="{FF2B5EF4-FFF2-40B4-BE49-F238E27FC236}">
                <a16:creationId xmlns:a16="http://schemas.microsoft.com/office/drawing/2014/main" id="{4DD79A02-FF76-997E-1177-3A1E7E40DC37}"/>
              </a:ext>
            </a:extLst>
          </p:cNvPr>
          <p:cNvSpPr/>
          <p:nvPr/>
        </p:nvSpPr>
        <p:spPr>
          <a:xfrm>
            <a:off x="7079832" y="1237981"/>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lumMod val="40000"/>
                <a:lumOff val="60000"/>
              </a:schemeClr>
            </a:solidFill>
            <a:prstDash val="solid"/>
            <a:miter/>
          </a:ln>
        </p:spPr>
        <p:txBody>
          <a:bodyPr rtlCol="0" anchor="ctr"/>
          <a:lstStyle/>
          <a:p>
            <a:endParaRPr lang="en-US" sz="1350"/>
          </a:p>
        </p:txBody>
      </p:sp>
      <p:sp>
        <p:nvSpPr>
          <p:cNvPr id="16" name="Freeform: Shape 12">
            <a:extLst>
              <a:ext uri="{FF2B5EF4-FFF2-40B4-BE49-F238E27FC236}">
                <a16:creationId xmlns:a16="http://schemas.microsoft.com/office/drawing/2014/main" id="{AA4365BB-561C-6DD1-269B-1C5CFF1915EF}"/>
              </a:ext>
            </a:extLst>
          </p:cNvPr>
          <p:cNvSpPr/>
          <p:nvPr/>
        </p:nvSpPr>
        <p:spPr>
          <a:xfrm>
            <a:off x="7219233" y="826892"/>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75000"/>
              </a:schemeClr>
            </a:solidFill>
            <a:prstDash val="solid"/>
            <a:miter/>
          </a:ln>
        </p:spPr>
        <p:txBody>
          <a:bodyPr rtlCol="0" anchor="ctr"/>
          <a:lstStyle/>
          <a:p>
            <a:endParaRPr lang="en-US" sz="1350"/>
          </a:p>
        </p:txBody>
      </p:sp>
      <p:sp>
        <p:nvSpPr>
          <p:cNvPr id="18" name="Freeform: Shape 12">
            <a:extLst>
              <a:ext uri="{FF2B5EF4-FFF2-40B4-BE49-F238E27FC236}">
                <a16:creationId xmlns:a16="http://schemas.microsoft.com/office/drawing/2014/main" id="{E04B1D01-7A40-F8B8-F918-8262A38A16EE}"/>
              </a:ext>
            </a:extLst>
          </p:cNvPr>
          <p:cNvSpPr/>
          <p:nvPr/>
        </p:nvSpPr>
        <p:spPr>
          <a:xfrm>
            <a:off x="7692694" y="1032436"/>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solidFill>
            <a:prstDash val="solid"/>
            <a:miter/>
          </a:ln>
        </p:spPr>
        <p:txBody>
          <a:bodyPr rtlCol="0" anchor="ctr"/>
          <a:lstStyle/>
          <a:p>
            <a:endParaRPr lang="en-US" sz="1350"/>
          </a:p>
        </p:txBody>
      </p:sp>
      <p:sp>
        <p:nvSpPr>
          <p:cNvPr id="2" name="Title 1">
            <a:extLst>
              <a:ext uri="{FF2B5EF4-FFF2-40B4-BE49-F238E27FC236}">
                <a16:creationId xmlns:a16="http://schemas.microsoft.com/office/drawing/2014/main" id="{C5BAF7C3-912A-F090-B6C1-CC4D84F1FE8C}"/>
              </a:ext>
            </a:extLst>
          </p:cNvPr>
          <p:cNvSpPr>
            <a:spLocks noGrp="1"/>
          </p:cNvSpPr>
          <p:nvPr>
            <p:ph type="title" hasCustomPrompt="1"/>
          </p:nvPr>
        </p:nvSpPr>
        <p:spPr>
          <a:xfrm>
            <a:off x="865240" y="1463040"/>
            <a:ext cx="8372169" cy="647257"/>
          </a:xfrm>
        </p:spPr>
        <p:txBody>
          <a:bodyPr lIns="0"/>
          <a:lstStyle>
            <a:lvl1pPr algn="l">
              <a:defRPr>
                <a:solidFill>
                  <a:schemeClr val="accent2"/>
                </a:solidFill>
              </a:defRPr>
            </a:lvl1pPr>
          </a:lstStyle>
          <a:p>
            <a:r>
              <a:rPr lang="en-US" dirty="0"/>
              <a:t>Presentation Title</a:t>
            </a:r>
          </a:p>
        </p:txBody>
      </p:sp>
    </p:spTree>
    <p:extLst>
      <p:ext uri="{BB962C8B-B14F-4D97-AF65-F5344CB8AC3E}">
        <p14:creationId xmlns:p14="http://schemas.microsoft.com/office/powerpoint/2010/main" val="101377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45A1E840-A304-390C-2EE7-4ACCEE8B2AE1}"/>
              </a:ext>
            </a:extLst>
          </p:cNvPr>
          <p:cNvSpPr>
            <a:spLocks noGrp="1"/>
          </p:cNvSpPr>
          <p:nvPr>
            <p:ph type="sldNum" sz="quarter" idx="14"/>
          </p:nvPr>
        </p:nvSpPr>
        <p:spPr>
          <a:xfrm>
            <a:off x="9448800" y="6492875"/>
            <a:ext cx="2743200" cy="365125"/>
          </a:xfrm>
          <a:prstGeom prst="rect">
            <a:avLst/>
          </a:prstGeom>
        </p:spPr>
        <p:txBody>
          <a:bodyPr/>
          <a:lstStyle>
            <a:lvl1pPr>
              <a:defRPr>
                <a:solidFill>
                  <a:schemeClr val="tx1"/>
                </a:solidFill>
              </a:defRPr>
            </a:lvl1pPr>
          </a:lstStyle>
          <a:p>
            <a:fld id="{F59E25A3-CFEE-7742-9D15-95C0CA682CA8}" type="slidenum">
              <a:rPr lang="en-US" smtClean="0"/>
              <a:t>‹#›</a:t>
            </a:fld>
            <a:endParaRPr lang="en-US"/>
          </a:p>
        </p:txBody>
      </p:sp>
      <p:pic>
        <p:nvPicPr>
          <p:cNvPr id="2" name="Picture 1" descr="A black and grey letter on a black background&#10;&#10;Description automatically generated">
            <a:extLst>
              <a:ext uri="{FF2B5EF4-FFF2-40B4-BE49-F238E27FC236}">
                <a16:creationId xmlns:a16="http://schemas.microsoft.com/office/drawing/2014/main" id="{69922DCF-73C5-DB81-6383-910F8F58EC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0663" y="256362"/>
            <a:ext cx="1371600" cy="422910"/>
          </a:xfrm>
          <a:prstGeom prst="rect">
            <a:avLst/>
          </a:prstGeom>
        </p:spPr>
      </p:pic>
    </p:spTree>
    <p:extLst>
      <p:ext uri="{BB962C8B-B14F-4D97-AF65-F5344CB8AC3E}">
        <p14:creationId xmlns:p14="http://schemas.microsoft.com/office/powerpoint/2010/main" val="194092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ide by Side 1a">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F2ADFD-B2A2-DCD5-4204-BB9D986F23FC}"/>
              </a:ext>
            </a:extLst>
          </p:cNvPr>
          <p:cNvGrpSpPr/>
          <p:nvPr/>
        </p:nvGrpSpPr>
        <p:grpSpPr>
          <a:xfrm>
            <a:off x="-540944" y="134471"/>
            <a:ext cx="6425024" cy="5734948"/>
            <a:chOff x="3828105" y="445187"/>
            <a:chExt cx="7697736" cy="6870965"/>
          </a:xfrm>
        </p:grpSpPr>
        <p:sp>
          <p:nvSpPr>
            <p:cNvPr id="3" name="Freeform: Shape 12">
              <a:extLst>
                <a:ext uri="{FF2B5EF4-FFF2-40B4-BE49-F238E27FC236}">
                  <a16:creationId xmlns:a16="http://schemas.microsoft.com/office/drawing/2014/main" id="{2F709CE4-8296-4E73-E4C0-5ED8A6081DE8}"/>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4" name="Freeform: Shape 12">
              <a:extLst>
                <a:ext uri="{FF2B5EF4-FFF2-40B4-BE49-F238E27FC236}">
                  <a16:creationId xmlns:a16="http://schemas.microsoft.com/office/drawing/2014/main" id="{614CBDF0-D509-5625-FBDC-55824BA9A8CF}"/>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D602DE12-0006-1A2E-5C0A-01605CE83103}"/>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grpSp>
      <p:sp>
        <p:nvSpPr>
          <p:cNvPr id="20" name="Picture Placeholder 19">
            <a:extLst>
              <a:ext uri="{FF2B5EF4-FFF2-40B4-BE49-F238E27FC236}">
                <a16:creationId xmlns:a16="http://schemas.microsoft.com/office/drawing/2014/main" id="{BEE28375-B4A5-E492-2C25-6779B8C210F2}"/>
              </a:ext>
            </a:extLst>
          </p:cNvPr>
          <p:cNvSpPr>
            <a:spLocks noGrp="1"/>
          </p:cNvSpPr>
          <p:nvPr>
            <p:ph type="pic" sz="quarter" idx="11"/>
          </p:nvPr>
        </p:nvSpPr>
        <p:spPr>
          <a:xfrm>
            <a:off x="802911" y="1737360"/>
            <a:ext cx="4620736" cy="3743440"/>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2000">
                <a:solidFill>
                  <a:srgbClr val="002060"/>
                </a:solidFill>
              </a:defRPr>
            </a:lvl1pPr>
          </a:lstStyle>
          <a:p>
            <a:r>
              <a:rPr lang="en-US"/>
              <a:t>Click icon to add picture</a:t>
            </a:r>
            <a:endParaRPr lang="en-IN"/>
          </a:p>
        </p:txBody>
      </p:sp>
      <p:pic>
        <p:nvPicPr>
          <p:cNvPr id="6" name="Picture 5" descr="A black and grey letter on a black background&#10;&#10;Description automatically generated">
            <a:extLst>
              <a:ext uri="{FF2B5EF4-FFF2-40B4-BE49-F238E27FC236}">
                <a16:creationId xmlns:a16="http://schemas.microsoft.com/office/drawing/2014/main" id="{7FEC78A3-C204-4355-0A2D-9C4803E5B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7" name="Text Placeholder 2">
            <a:extLst>
              <a:ext uri="{FF2B5EF4-FFF2-40B4-BE49-F238E27FC236}">
                <a16:creationId xmlns:a16="http://schemas.microsoft.com/office/drawing/2014/main" id="{88108002-1B9F-0FF3-636B-CE8E5EA5019B}"/>
              </a:ext>
            </a:extLst>
          </p:cNvPr>
          <p:cNvSpPr>
            <a:spLocks noGrp="1"/>
          </p:cNvSpPr>
          <p:nvPr>
            <p:ph idx="1"/>
          </p:nvPr>
        </p:nvSpPr>
        <p:spPr>
          <a:xfrm>
            <a:off x="6574155" y="2354938"/>
            <a:ext cx="5071904" cy="3125862"/>
          </a:xfrm>
          <a:prstGeom prst="rect">
            <a:avLst/>
          </a:prstGeom>
        </p:spPr>
        <p:txBody>
          <a:bodyPr vert="horz" lIns="91440" tIns="45720" rIns="91440" bIns="45720" rtlCol="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Rectangle 1">
            <a:extLst>
              <a:ext uri="{FF2B5EF4-FFF2-40B4-BE49-F238E27FC236}">
                <a16:creationId xmlns:a16="http://schemas.microsoft.com/office/drawing/2014/main" id="{B798512E-0AB0-AEB2-1360-526D3D21661D}"/>
              </a:ext>
            </a:extLst>
          </p:cNvPr>
          <p:cNvSpPr/>
          <p:nvPr/>
        </p:nvSpPr>
        <p:spPr>
          <a:xfrm>
            <a:off x="0" y="6248401"/>
            <a:ext cx="12192000" cy="609600"/>
          </a:xfrm>
          <a:custGeom>
            <a:avLst/>
            <a:gdLst>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72353">
                <a:moveTo>
                  <a:pt x="0" y="0"/>
                </a:moveTo>
                <a:cubicBezTo>
                  <a:pt x="2432423" y="123826"/>
                  <a:pt x="9813363" y="149599"/>
                  <a:pt x="12192000" y="0"/>
                </a:cubicBezTo>
                <a:lnTo>
                  <a:pt x="12192000" y="672353"/>
                </a:lnTo>
                <a:lnTo>
                  <a:pt x="0" y="672353"/>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b"/>
          <a:lstStyle/>
          <a:p>
            <a:pPr algn="ctr"/>
            <a:r>
              <a:rPr lang="en-US" sz="1800" b="0" i="0">
                <a:solidFill>
                  <a:schemeClr val="bg1"/>
                </a:solidFill>
                <a:latin typeface="Avenir Next LT Pro Light" panose="020B0304020202020204" pitchFamily="34" charset="77"/>
              </a:rPr>
              <a:t>Access to Capital</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Staying Compliant</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Managing Talent</a:t>
            </a:r>
            <a:r>
              <a:rPr lang="en-US" sz="1800" b="1" i="0">
                <a:solidFill>
                  <a:schemeClr val="accent5"/>
                </a:solidFill>
                <a:latin typeface="Avenir Next LT Pro Light" panose="020B0304020202020204" pitchFamily="34" charset="77"/>
              </a:rPr>
              <a:t>.</a:t>
            </a:r>
          </a:p>
        </p:txBody>
      </p:sp>
      <p:sp>
        <p:nvSpPr>
          <p:cNvPr id="9" name="Slide Number Placeholder 5">
            <a:extLst>
              <a:ext uri="{FF2B5EF4-FFF2-40B4-BE49-F238E27FC236}">
                <a16:creationId xmlns:a16="http://schemas.microsoft.com/office/drawing/2014/main" id="{6BF672B5-C33A-3E96-C9CC-26B1E8BB9898}"/>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10" name="Title 9">
            <a:extLst>
              <a:ext uri="{FF2B5EF4-FFF2-40B4-BE49-F238E27FC236}">
                <a16:creationId xmlns:a16="http://schemas.microsoft.com/office/drawing/2014/main" id="{3C8ABE66-7BEF-1DDC-88A6-62DB91C7BB7B}"/>
              </a:ext>
            </a:extLst>
          </p:cNvPr>
          <p:cNvSpPr>
            <a:spLocks noGrp="1"/>
          </p:cNvSpPr>
          <p:nvPr>
            <p:ph type="title"/>
          </p:nvPr>
        </p:nvSpPr>
        <p:spPr>
          <a:xfrm>
            <a:off x="6574154" y="1441881"/>
            <a:ext cx="5071904" cy="776531"/>
          </a:xfrm>
        </p:spPr>
        <p:txBody>
          <a:bodyPr>
            <a:noAutofit/>
          </a:bodyPr>
          <a:lstStyle>
            <a:lvl1pPr>
              <a:defRPr sz="3200"/>
            </a:lvl1pPr>
          </a:lstStyle>
          <a:p>
            <a:r>
              <a:rPr lang="en-US"/>
              <a:t>Click to edit Master title style</a:t>
            </a:r>
          </a:p>
        </p:txBody>
      </p:sp>
    </p:spTree>
    <p:extLst>
      <p:ext uri="{BB962C8B-B14F-4D97-AF65-F5344CB8AC3E}">
        <p14:creationId xmlns:p14="http://schemas.microsoft.com/office/powerpoint/2010/main" val="4156451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ide by Side 1b">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59DB889C-E730-6052-B6B8-EB7CB77C52F4}"/>
              </a:ext>
            </a:extLst>
          </p:cNvPr>
          <p:cNvSpPr/>
          <p:nvPr/>
        </p:nvSpPr>
        <p:spPr>
          <a:xfrm>
            <a:off x="0" y="6248401"/>
            <a:ext cx="12192000" cy="609600"/>
          </a:xfrm>
          <a:custGeom>
            <a:avLst/>
            <a:gdLst>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72353">
                <a:moveTo>
                  <a:pt x="0" y="0"/>
                </a:moveTo>
                <a:cubicBezTo>
                  <a:pt x="2432423" y="123826"/>
                  <a:pt x="9813363" y="149599"/>
                  <a:pt x="12192000" y="0"/>
                </a:cubicBezTo>
                <a:lnTo>
                  <a:pt x="12192000" y="672353"/>
                </a:lnTo>
                <a:lnTo>
                  <a:pt x="0" y="672353"/>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b"/>
          <a:lstStyle/>
          <a:p>
            <a:pPr algn="ctr"/>
            <a:r>
              <a:rPr lang="en-US" sz="1800" b="0" i="0">
                <a:solidFill>
                  <a:schemeClr val="bg1"/>
                </a:solidFill>
                <a:latin typeface="Avenir Next LT Pro Light" panose="020B0304020202020204" pitchFamily="34" charset="77"/>
              </a:rPr>
              <a:t>Access to Capital</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Staying Compliant</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Managing Talent</a:t>
            </a:r>
            <a:r>
              <a:rPr lang="en-US" sz="1800" b="1" i="0">
                <a:solidFill>
                  <a:schemeClr val="accent5"/>
                </a:solidFill>
                <a:latin typeface="Avenir Next LT Pro Light" panose="020B0304020202020204" pitchFamily="34" charset="77"/>
              </a:rPr>
              <a:t>.</a:t>
            </a:r>
          </a:p>
        </p:txBody>
      </p:sp>
      <p:sp>
        <p:nvSpPr>
          <p:cNvPr id="7" name="Text Placeholder 2">
            <a:extLst>
              <a:ext uri="{FF2B5EF4-FFF2-40B4-BE49-F238E27FC236}">
                <a16:creationId xmlns:a16="http://schemas.microsoft.com/office/drawing/2014/main" id="{88108002-1B9F-0FF3-636B-CE8E5EA5019B}"/>
              </a:ext>
            </a:extLst>
          </p:cNvPr>
          <p:cNvSpPr>
            <a:spLocks noGrp="1"/>
          </p:cNvSpPr>
          <p:nvPr>
            <p:ph idx="1"/>
          </p:nvPr>
        </p:nvSpPr>
        <p:spPr>
          <a:xfrm>
            <a:off x="636314" y="2482141"/>
            <a:ext cx="5071904" cy="2998659"/>
          </a:xfrm>
          <a:prstGeom prst="rect">
            <a:avLst/>
          </a:prstGeom>
        </p:spPr>
        <p:txBody>
          <a:bodyPr vert="horz" lIns="91440" tIns="45720" rIns="91440" bIns="45720" rtlCol="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grpSp>
        <p:nvGrpSpPr>
          <p:cNvPr id="2" name="Group 1">
            <a:extLst>
              <a:ext uri="{FF2B5EF4-FFF2-40B4-BE49-F238E27FC236}">
                <a16:creationId xmlns:a16="http://schemas.microsoft.com/office/drawing/2014/main" id="{5AF2ADFD-B2A2-DCD5-4204-BB9D986F23FC}"/>
              </a:ext>
            </a:extLst>
          </p:cNvPr>
          <p:cNvGrpSpPr/>
          <p:nvPr/>
        </p:nvGrpSpPr>
        <p:grpSpPr>
          <a:xfrm>
            <a:off x="-540944" y="134471"/>
            <a:ext cx="6425024" cy="5734948"/>
            <a:chOff x="3828105" y="445187"/>
            <a:chExt cx="7697736" cy="6870965"/>
          </a:xfrm>
        </p:grpSpPr>
        <p:sp>
          <p:nvSpPr>
            <p:cNvPr id="3" name="Freeform: Shape 12">
              <a:extLst>
                <a:ext uri="{FF2B5EF4-FFF2-40B4-BE49-F238E27FC236}">
                  <a16:creationId xmlns:a16="http://schemas.microsoft.com/office/drawing/2014/main" id="{2F709CE4-8296-4E73-E4C0-5ED8A6081DE8}"/>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4" name="Freeform: Shape 12">
              <a:extLst>
                <a:ext uri="{FF2B5EF4-FFF2-40B4-BE49-F238E27FC236}">
                  <a16:creationId xmlns:a16="http://schemas.microsoft.com/office/drawing/2014/main" id="{614CBDF0-D509-5625-FBDC-55824BA9A8CF}"/>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D602DE12-0006-1A2E-5C0A-01605CE83103}"/>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grpSp>
      <p:sp>
        <p:nvSpPr>
          <p:cNvPr id="20" name="Picture Placeholder 19">
            <a:extLst>
              <a:ext uri="{FF2B5EF4-FFF2-40B4-BE49-F238E27FC236}">
                <a16:creationId xmlns:a16="http://schemas.microsoft.com/office/drawing/2014/main" id="{BEE28375-B4A5-E492-2C25-6779B8C210F2}"/>
              </a:ext>
            </a:extLst>
          </p:cNvPr>
          <p:cNvSpPr>
            <a:spLocks noGrp="1"/>
          </p:cNvSpPr>
          <p:nvPr>
            <p:ph type="pic" sz="quarter" idx="11"/>
          </p:nvPr>
        </p:nvSpPr>
        <p:spPr>
          <a:xfrm>
            <a:off x="6667632" y="1737360"/>
            <a:ext cx="4620736" cy="3743440"/>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2000">
                <a:solidFill>
                  <a:srgbClr val="002060"/>
                </a:solidFill>
              </a:defRPr>
            </a:lvl1pPr>
          </a:lstStyle>
          <a:p>
            <a:r>
              <a:rPr lang="en-US"/>
              <a:t>Click icon to add picture</a:t>
            </a:r>
            <a:endParaRPr lang="en-IN"/>
          </a:p>
        </p:txBody>
      </p:sp>
      <p:pic>
        <p:nvPicPr>
          <p:cNvPr id="6" name="Picture 5" descr="A black and grey letter on a black background&#10;&#10;Description automatically generated">
            <a:extLst>
              <a:ext uri="{FF2B5EF4-FFF2-40B4-BE49-F238E27FC236}">
                <a16:creationId xmlns:a16="http://schemas.microsoft.com/office/drawing/2014/main" id="{7FEC78A3-C204-4355-0A2D-9C4803E5B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9" name="Slide Number Placeholder 5">
            <a:extLst>
              <a:ext uri="{FF2B5EF4-FFF2-40B4-BE49-F238E27FC236}">
                <a16:creationId xmlns:a16="http://schemas.microsoft.com/office/drawing/2014/main" id="{93FF0926-FFE0-A643-014A-7EF2386CA283}"/>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10" name="Title 9">
            <a:extLst>
              <a:ext uri="{FF2B5EF4-FFF2-40B4-BE49-F238E27FC236}">
                <a16:creationId xmlns:a16="http://schemas.microsoft.com/office/drawing/2014/main" id="{BF3853B7-83EA-2923-9796-2752580A04CF}"/>
              </a:ext>
            </a:extLst>
          </p:cNvPr>
          <p:cNvSpPr>
            <a:spLocks noGrp="1"/>
          </p:cNvSpPr>
          <p:nvPr>
            <p:ph type="title"/>
          </p:nvPr>
        </p:nvSpPr>
        <p:spPr>
          <a:xfrm>
            <a:off x="636314" y="1578407"/>
            <a:ext cx="5071904" cy="776531"/>
          </a:xfrm>
        </p:spPr>
        <p:txBody>
          <a:bodyPr>
            <a:noAutofit/>
          </a:bodyPr>
          <a:lstStyle>
            <a:lvl1pPr>
              <a:defRPr sz="3200"/>
            </a:lvl1pPr>
          </a:lstStyle>
          <a:p>
            <a:r>
              <a:rPr lang="en-US"/>
              <a:t>Click to edit Master title style</a:t>
            </a:r>
          </a:p>
        </p:txBody>
      </p:sp>
    </p:spTree>
    <p:extLst>
      <p:ext uri="{BB962C8B-B14F-4D97-AF65-F5344CB8AC3E}">
        <p14:creationId xmlns:p14="http://schemas.microsoft.com/office/powerpoint/2010/main" val="3869744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Picture and Text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F2ADFD-B2A2-DCD5-4204-BB9D986F23FC}"/>
              </a:ext>
            </a:extLst>
          </p:cNvPr>
          <p:cNvGrpSpPr/>
          <p:nvPr/>
        </p:nvGrpSpPr>
        <p:grpSpPr>
          <a:xfrm>
            <a:off x="-540944" y="134471"/>
            <a:ext cx="6425024" cy="5734948"/>
            <a:chOff x="3828105" y="445187"/>
            <a:chExt cx="7697736" cy="6870965"/>
          </a:xfrm>
        </p:grpSpPr>
        <p:sp>
          <p:nvSpPr>
            <p:cNvPr id="3" name="Freeform: Shape 12">
              <a:extLst>
                <a:ext uri="{FF2B5EF4-FFF2-40B4-BE49-F238E27FC236}">
                  <a16:creationId xmlns:a16="http://schemas.microsoft.com/office/drawing/2014/main" id="{2F709CE4-8296-4E73-E4C0-5ED8A6081DE8}"/>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4" name="Freeform: Shape 12">
              <a:extLst>
                <a:ext uri="{FF2B5EF4-FFF2-40B4-BE49-F238E27FC236}">
                  <a16:creationId xmlns:a16="http://schemas.microsoft.com/office/drawing/2014/main" id="{614CBDF0-D509-5625-FBDC-55824BA9A8CF}"/>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D602DE12-0006-1A2E-5C0A-01605CE83103}"/>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grpSp>
      <p:sp>
        <p:nvSpPr>
          <p:cNvPr id="11" name="Rectangle 10">
            <a:extLst>
              <a:ext uri="{FF2B5EF4-FFF2-40B4-BE49-F238E27FC236}">
                <a16:creationId xmlns:a16="http://schemas.microsoft.com/office/drawing/2014/main" id="{99CBA5A8-89AB-58FE-EC32-A86B4A135532}"/>
              </a:ext>
            </a:extLst>
          </p:cNvPr>
          <p:cNvSpPr/>
          <p:nvPr/>
        </p:nvSpPr>
        <p:spPr>
          <a:xfrm>
            <a:off x="3041416" y="2333533"/>
            <a:ext cx="7981083" cy="32544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BEE28375-B4A5-E492-2C25-6779B8C210F2}"/>
              </a:ext>
            </a:extLst>
          </p:cNvPr>
          <p:cNvSpPr>
            <a:spLocks noGrp="1"/>
          </p:cNvSpPr>
          <p:nvPr>
            <p:ph type="pic" sz="quarter" idx="11"/>
          </p:nvPr>
        </p:nvSpPr>
        <p:spPr>
          <a:xfrm>
            <a:off x="1461672" y="2665534"/>
            <a:ext cx="3159489" cy="2559626"/>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2000">
                <a:solidFill>
                  <a:srgbClr val="002060"/>
                </a:solidFill>
              </a:defRPr>
            </a:lvl1pPr>
          </a:lstStyle>
          <a:p>
            <a:r>
              <a:rPr lang="en-US"/>
              <a:t>Click icon to add picture</a:t>
            </a:r>
            <a:endParaRPr lang="en-IN"/>
          </a:p>
        </p:txBody>
      </p:sp>
      <p:pic>
        <p:nvPicPr>
          <p:cNvPr id="6" name="Picture 5" descr="A black and grey letter on a black background&#10;&#10;Description automatically generated">
            <a:extLst>
              <a:ext uri="{FF2B5EF4-FFF2-40B4-BE49-F238E27FC236}">
                <a16:creationId xmlns:a16="http://schemas.microsoft.com/office/drawing/2014/main" id="{7FEC78A3-C204-4355-0A2D-9C4803E5B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7" name="Text Placeholder 2">
            <a:extLst>
              <a:ext uri="{FF2B5EF4-FFF2-40B4-BE49-F238E27FC236}">
                <a16:creationId xmlns:a16="http://schemas.microsoft.com/office/drawing/2014/main" id="{88108002-1B9F-0FF3-636B-CE8E5EA5019B}"/>
              </a:ext>
            </a:extLst>
          </p:cNvPr>
          <p:cNvSpPr>
            <a:spLocks noGrp="1"/>
          </p:cNvSpPr>
          <p:nvPr>
            <p:ph idx="1"/>
          </p:nvPr>
        </p:nvSpPr>
        <p:spPr>
          <a:xfrm>
            <a:off x="4975123" y="2665534"/>
            <a:ext cx="5607746" cy="2559626"/>
          </a:xfrm>
          <a:prstGeom prst="rect">
            <a:avLst/>
          </a:prstGeom>
        </p:spPr>
        <p:txBody>
          <a:bodyPr vert="horz" lIns="91440" tIns="45720" rIns="91440" bIns="45720"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Rectangle 1">
            <a:extLst>
              <a:ext uri="{FF2B5EF4-FFF2-40B4-BE49-F238E27FC236}">
                <a16:creationId xmlns:a16="http://schemas.microsoft.com/office/drawing/2014/main" id="{B798512E-0AB0-AEB2-1360-526D3D21661D}"/>
              </a:ext>
            </a:extLst>
          </p:cNvPr>
          <p:cNvSpPr/>
          <p:nvPr/>
        </p:nvSpPr>
        <p:spPr>
          <a:xfrm>
            <a:off x="0" y="6248401"/>
            <a:ext cx="12192000" cy="609600"/>
          </a:xfrm>
          <a:custGeom>
            <a:avLst/>
            <a:gdLst>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72353">
                <a:moveTo>
                  <a:pt x="0" y="0"/>
                </a:moveTo>
                <a:cubicBezTo>
                  <a:pt x="2432423" y="123826"/>
                  <a:pt x="9813363" y="149599"/>
                  <a:pt x="12192000" y="0"/>
                </a:cubicBezTo>
                <a:lnTo>
                  <a:pt x="12192000" y="672353"/>
                </a:lnTo>
                <a:lnTo>
                  <a:pt x="0" y="672353"/>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b"/>
          <a:lstStyle/>
          <a:p>
            <a:pPr algn="ctr"/>
            <a:r>
              <a:rPr lang="en-US" sz="1800" b="0" i="0">
                <a:solidFill>
                  <a:schemeClr val="bg1"/>
                </a:solidFill>
                <a:latin typeface="Avenir Next LT Pro Light" panose="020B0304020202020204" pitchFamily="34" charset="77"/>
              </a:rPr>
              <a:t>Access to Capital</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Staying Compliant</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Managing Talent</a:t>
            </a:r>
            <a:r>
              <a:rPr lang="en-US" sz="1800" b="1" i="0">
                <a:solidFill>
                  <a:schemeClr val="accent5"/>
                </a:solidFill>
                <a:latin typeface="Avenir Next LT Pro Light" panose="020B0304020202020204" pitchFamily="34" charset="77"/>
              </a:rPr>
              <a:t>.</a:t>
            </a:r>
          </a:p>
        </p:txBody>
      </p:sp>
      <p:sp>
        <p:nvSpPr>
          <p:cNvPr id="9" name="Slide Number Placeholder 5">
            <a:extLst>
              <a:ext uri="{FF2B5EF4-FFF2-40B4-BE49-F238E27FC236}">
                <a16:creationId xmlns:a16="http://schemas.microsoft.com/office/drawing/2014/main" id="{6BF672B5-C33A-3E96-C9CC-26B1E8BB9898}"/>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10" name="Title 9">
            <a:extLst>
              <a:ext uri="{FF2B5EF4-FFF2-40B4-BE49-F238E27FC236}">
                <a16:creationId xmlns:a16="http://schemas.microsoft.com/office/drawing/2014/main" id="{3C8ABE66-7BEF-1DDC-88A6-62DB91C7BB7B}"/>
              </a:ext>
            </a:extLst>
          </p:cNvPr>
          <p:cNvSpPr>
            <a:spLocks noGrp="1"/>
          </p:cNvSpPr>
          <p:nvPr>
            <p:ph type="title"/>
          </p:nvPr>
        </p:nvSpPr>
        <p:spPr>
          <a:xfrm>
            <a:off x="1461672" y="1358480"/>
            <a:ext cx="9560827" cy="776531"/>
          </a:xfrm>
        </p:spPr>
        <p:txBody>
          <a:bodyPr>
            <a:noAutofit/>
          </a:bodyPr>
          <a:lstStyle>
            <a:lvl1pPr algn="ctr">
              <a:defRPr sz="3200"/>
            </a:lvl1pPr>
          </a:lstStyle>
          <a:p>
            <a:r>
              <a:rPr lang="en-US"/>
              <a:t>Click to edit Master title style</a:t>
            </a:r>
          </a:p>
        </p:txBody>
      </p:sp>
    </p:spTree>
    <p:extLst>
      <p:ext uri="{BB962C8B-B14F-4D97-AF65-F5344CB8AC3E}">
        <p14:creationId xmlns:p14="http://schemas.microsoft.com/office/powerpoint/2010/main" val="3024822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Picture and Text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F2ADFD-B2A2-DCD5-4204-BB9D986F23FC}"/>
              </a:ext>
            </a:extLst>
          </p:cNvPr>
          <p:cNvGrpSpPr/>
          <p:nvPr/>
        </p:nvGrpSpPr>
        <p:grpSpPr>
          <a:xfrm>
            <a:off x="-540944" y="134471"/>
            <a:ext cx="6425024" cy="5734948"/>
            <a:chOff x="3828105" y="445187"/>
            <a:chExt cx="7697736" cy="6870965"/>
          </a:xfrm>
        </p:grpSpPr>
        <p:sp>
          <p:nvSpPr>
            <p:cNvPr id="3" name="Freeform: Shape 12">
              <a:extLst>
                <a:ext uri="{FF2B5EF4-FFF2-40B4-BE49-F238E27FC236}">
                  <a16:creationId xmlns:a16="http://schemas.microsoft.com/office/drawing/2014/main" id="{2F709CE4-8296-4E73-E4C0-5ED8A6081DE8}"/>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4" name="Freeform: Shape 12">
              <a:extLst>
                <a:ext uri="{FF2B5EF4-FFF2-40B4-BE49-F238E27FC236}">
                  <a16:creationId xmlns:a16="http://schemas.microsoft.com/office/drawing/2014/main" id="{614CBDF0-D509-5625-FBDC-55824BA9A8CF}"/>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D602DE12-0006-1A2E-5C0A-01605CE83103}"/>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grpSp>
      <p:sp>
        <p:nvSpPr>
          <p:cNvPr id="11" name="Rectangle 10">
            <a:extLst>
              <a:ext uri="{FF2B5EF4-FFF2-40B4-BE49-F238E27FC236}">
                <a16:creationId xmlns:a16="http://schemas.microsoft.com/office/drawing/2014/main" id="{99CBA5A8-89AB-58FE-EC32-A86B4A135532}"/>
              </a:ext>
            </a:extLst>
          </p:cNvPr>
          <p:cNvSpPr/>
          <p:nvPr/>
        </p:nvSpPr>
        <p:spPr>
          <a:xfrm>
            <a:off x="3041416" y="2333533"/>
            <a:ext cx="7981083" cy="325447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BEE28375-B4A5-E492-2C25-6779B8C210F2}"/>
              </a:ext>
            </a:extLst>
          </p:cNvPr>
          <p:cNvSpPr>
            <a:spLocks noGrp="1"/>
          </p:cNvSpPr>
          <p:nvPr>
            <p:ph type="pic" sz="quarter" idx="11"/>
          </p:nvPr>
        </p:nvSpPr>
        <p:spPr>
          <a:xfrm>
            <a:off x="1461672" y="2665534"/>
            <a:ext cx="3159489" cy="2559626"/>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2000">
                <a:solidFill>
                  <a:srgbClr val="002060"/>
                </a:solidFill>
              </a:defRPr>
            </a:lvl1pPr>
          </a:lstStyle>
          <a:p>
            <a:r>
              <a:rPr lang="en-US"/>
              <a:t>Click icon to add picture</a:t>
            </a:r>
            <a:endParaRPr lang="en-IN"/>
          </a:p>
        </p:txBody>
      </p:sp>
      <p:pic>
        <p:nvPicPr>
          <p:cNvPr id="6" name="Picture 5" descr="A black and grey letter on a black background&#10;&#10;Description automatically generated">
            <a:extLst>
              <a:ext uri="{FF2B5EF4-FFF2-40B4-BE49-F238E27FC236}">
                <a16:creationId xmlns:a16="http://schemas.microsoft.com/office/drawing/2014/main" id="{7FEC78A3-C204-4355-0A2D-9C4803E5B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7" name="Text Placeholder 2">
            <a:extLst>
              <a:ext uri="{FF2B5EF4-FFF2-40B4-BE49-F238E27FC236}">
                <a16:creationId xmlns:a16="http://schemas.microsoft.com/office/drawing/2014/main" id="{88108002-1B9F-0FF3-636B-CE8E5EA5019B}"/>
              </a:ext>
            </a:extLst>
          </p:cNvPr>
          <p:cNvSpPr>
            <a:spLocks noGrp="1"/>
          </p:cNvSpPr>
          <p:nvPr>
            <p:ph idx="1"/>
          </p:nvPr>
        </p:nvSpPr>
        <p:spPr>
          <a:xfrm>
            <a:off x="4975123" y="2665534"/>
            <a:ext cx="5607746" cy="2559626"/>
          </a:xfrm>
          <a:prstGeom prst="rect">
            <a:avLst/>
          </a:prstGeom>
        </p:spPr>
        <p:txBody>
          <a:bodyPr vert="horz" lIns="91440" tIns="45720" rIns="91440" bIns="45720"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Rectangle 1">
            <a:extLst>
              <a:ext uri="{FF2B5EF4-FFF2-40B4-BE49-F238E27FC236}">
                <a16:creationId xmlns:a16="http://schemas.microsoft.com/office/drawing/2014/main" id="{B798512E-0AB0-AEB2-1360-526D3D21661D}"/>
              </a:ext>
            </a:extLst>
          </p:cNvPr>
          <p:cNvSpPr/>
          <p:nvPr/>
        </p:nvSpPr>
        <p:spPr>
          <a:xfrm>
            <a:off x="0" y="6248401"/>
            <a:ext cx="12192000" cy="609600"/>
          </a:xfrm>
          <a:custGeom>
            <a:avLst/>
            <a:gdLst>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72353">
                <a:moveTo>
                  <a:pt x="0" y="0"/>
                </a:moveTo>
                <a:cubicBezTo>
                  <a:pt x="2432423" y="123826"/>
                  <a:pt x="9813363" y="149599"/>
                  <a:pt x="12192000" y="0"/>
                </a:cubicBezTo>
                <a:lnTo>
                  <a:pt x="12192000" y="672353"/>
                </a:lnTo>
                <a:lnTo>
                  <a:pt x="0" y="672353"/>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b"/>
          <a:lstStyle/>
          <a:p>
            <a:pPr algn="ctr"/>
            <a:r>
              <a:rPr lang="en-US" sz="1800" b="0" i="0">
                <a:solidFill>
                  <a:schemeClr val="bg1"/>
                </a:solidFill>
                <a:latin typeface="Avenir Next LT Pro Light" panose="020B0304020202020204" pitchFamily="34" charset="77"/>
              </a:rPr>
              <a:t>Access to Capital</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Staying Compliant</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Managing Talent</a:t>
            </a:r>
            <a:r>
              <a:rPr lang="en-US" sz="1800" b="1" i="0">
                <a:solidFill>
                  <a:schemeClr val="accent5"/>
                </a:solidFill>
                <a:latin typeface="Avenir Next LT Pro Light" panose="020B0304020202020204" pitchFamily="34" charset="77"/>
              </a:rPr>
              <a:t>.</a:t>
            </a:r>
          </a:p>
        </p:txBody>
      </p:sp>
      <p:sp>
        <p:nvSpPr>
          <p:cNvPr id="9" name="Slide Number Placeholder 5">
            <a:extLst>
              <a:ext uri="{FF2B5EF4-FFF2-40B4-BE49-F238E27FC236}">
                <a16:creationId xmlns:a16="http://schemas.microsoft.com/office/drawing/2014/main" id="{6BF672B5-C33A-3E96-C9CC-26B1E8BB9898}"/>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10" name="Title 9">
            <a:extLst>
              <a:ext uri="{FF2B5EF4-FFF2-40B4-BE49-F238E27FC236}">
                <a16:creationId xmlns:a16="http://schemas.microsoft.com/office/drawing/2014/main" id="{3C8ABE66-7BEF-1DDC-88A6-62DB91C7BB7B}"/>
              </a:ext>
            </a:extLst>
          </p:cNvPr>
          <p:cNvSpPr>
            <a:spLocks noGrp="1"/>
          </p:cNvSpPr>
          <p:nvPr>
            <p:ph type="title"/>
          </p:nvPr>
        </p:nvSpPr>
        <p:spPr>
          <a:xfrm>
            <a:off x="1461672" y="1358480"/>
            <a:ext cx="9560827" cy="776531"/>
          </a:xfrm>
        </p:spPr>
        <p:txBody>
          <a:bodyPr>
            <a:noAutofit/>
          </a:bodyPr>
          <a:lstStyle>
            <a:lvl1pPr algn="ctr">
              <a:defRPr sz="3200"/>
            </a:lvl1pPr>
          </a:lstStyle>
          <a:p>
            <a:r>
              <a:rPr lang="en-US"/>
              <a:t>Click to edit Master title style</a:t>
            </a:r>
          </a:p>
        </p:txBody>
      </p:sp>
    </p:spTree>
    <p:extLst>
      <p:ext uri="{BB962C8B-B14F-4D97-AF65-F5344CB8AC3E}">
        <p14:creationId xmlns:p14="http://schemas.microsoft.com/office/powerpoint/2010/main" val="2269788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Picture and Text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F2ADFD-B2A2-DCD5-4204-BB9D986F23FC}"/>
              </a:ext>
            </a:extLst>
          </p:cNvPr>
          <p:cNvGrpSpPr/>
          <p:nvPr/>
        </p:nvGrpSpPr>
        <p:grpSpPr>
          <a:xfrm>
            <a:off x="-540944" y="134471"/>
            <a:ext cx="6425024" cy="5734948"/>
            <a:chOff x="3828105" y="445187"/>
            <a:chExt cx="7697736" cy="6870965"/>
          </a:xfrm>
        </p:grpSpPr>
        <p:sp>
          <p:nvSpPr>
            <p:cNvPr id="3" name="Freeform: Shape 12">
              <a:extLst>
                <a:ext uri="{FF2B5EF4-FFF2-40B4-BE49-F238E27FC236}">
                  <a16:creationId xmlns:a16="http://schemas.microsoft.com/office/drawing/2014/main" id="{2F709CE4-8296-4E73-E4C0-5ED8A6081DE8}"/>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4" name="Freeform: Shape 12">
              <a:extLst>
                <a:ext uri="{FF2B5EF4-FFF2-40B4-BE49-F238E27FC236}">
                  <a16:creationId xmlns:a16="http://schemas.microsoft.com/office/drawing/2014/main" id="{614CBDF0-D509-5625-FBDC-55824BA9A8CF}"/>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D602DE12-0006-1A2E-5C0A-01605CE83103}"/>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grpSp>
      <p:sp>
        <p:nvSpPr>
          <p:cNvPr id="11" name="Rectangle 10">
            <a:extLst>
              <a:ext uri="{FF2B5EF4-FFF2-40B4-BE49-F238E27FC236}">
                <a16:creationId xmlns:a16="http://schemas.microsoft.com/office/drawing/2014/main" id="{99CBA5A8-89AB-58FE-EC32-A86B4A135532}"/>
              </a:ext>
            </a:extLst>
          </p:cNvPr>
          <p:cNvSpPr/>
          <p:nvPr/>
        </p:nvSpPr>
        <p:spPr>
          <a:xfrm>
            <a:off x="3041416" y="2333533"/>
            <a:ext cx="7981083" cy="325447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BEE28375-B4A5-E492-2C25-6779B8C210F2}"/>
              </a:ext>
            </a:extLst>
          </p:cNvPr>
          <p:cNvSpPr>
            <a:spLocks noGrp="1"/>
          </p:cNvSpPr>
          <p:nvPr>
            <p:ph type="pic" sz="quarter" idx="11"/>
          </p:nvPr>
        </p:nvSpPr>
        <p:spPr>
          <a:xfrm>
            <a:off x="1461672" y="2665534"/>
            <a:ext cx="3159489" cy="2559626"/>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2000">
                <a:solidFill>
                  <a:srgbClr val="002060"/>
                </a:solidFill>
              </a:defRPr>
            </a:lvl1pPr>
          </a:lstStyle>
          <a:p>
            <a:r>
              <a:rPr lang="en-US"/>
              <a:t>Click icon to add picture</a:t>
            </a:r>
            <a:endParaRPr lang="en-IN"/>
          </a:p>
        </p:txBody>
      </p:sp>
      <p:pic>
        <p:nvPicPr>
          <p:cNvPr id="6" name="Picture 5" descr="A black and grey letter on a black background&#10;&#10;Description automatically generated">
            <a:extLst>
              <a:ext uri="{FF2B5EF4-FFF2-40B4-BE49-F238E27FC236}">
                <a16:creationId xmlns:a16="http://schemas.microsoft.com/office/drawing/2014/main" id="{7FEC78A3-C204-4355-0A2D-9C4803E5B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7" name="Text Placeholder 2">
            <a:extLst>
              <a:ext uri="{FF2B5EF4-FFF2-40B4-BE49-F238E27FC236}">
                <a16:creationId xmlns:a16="http://schemas.microsoft.com/office/drawing/2014/main" id="{88108002-1B9F-0FF3-636B-CE8E5EA5019B}"/>
              </a:ext>
            </a:extLst>
          </p:cNvPr>
          <p:cNvSpPr>
            <a:spLocks noGrp="1"/>
          </p:cNvSpPr>
          <p:nvPr>
            <p:ph idx="1"/>
          </p:nvPr>
        </p:nvSpPr>
        <p:spPr>
          <a:xfrm>
            <a:off x="4975123" y="2665534"/>
            <a:ext cx="5607746" cy="2559626"/>
          </a:xfrm>
          <a:prstGeom prst="rect">
            <a:avLst/>
          </a:prstGeom>
        </p:spPr>
        <p:txBody>
          <a:bodyPr vert="horz" lIns="91440" tIns="45720" rIns="91440" bIns="45720"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Rectangle 1">
            <a:extLst>
              <a:ext uri="{FF2B5EF4-FFF2-40B4-BE49-F238E27FC236}">
                <a16:creationId xmlns:a16="http://schemas.microsoft.com/office/drawing/2014/main" id="{B798512E-0AB0-AEB2-1360-526D3D21661D}"/>
              </a:ext>
            </a:extLst>
          </p:cNvPr>
          <p:cNvSpPr/>
          <p:nvPr/>
        </p:nvSpPr>
        <p:spPr>
          <a:xfrm>
            <a:off x="0" y="6248401"/>
            <a:ext cx="12192000" cy="609600"/>
          </a:xfrm>
          <a:custGeom>
            <a:avLst/>
            <a:gdLst>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72353">
                <a:moveTo>
                  <a:pt x="0" y="0"/>
                </a:moveTo>
                <a:cubicBezTo>
                  <a:pt x="2432423" y="123826"/>
                  <a:pt x="9813363" y="149599"/>
                  <a:pt x="12192000" y="0"/>
                </a:cubicBezTo>
                <a:lnTo>
                  <a:pt x="12192000" y="672353"/>
                </a:lnTo>
                <a:lnTo>
                  <a:pt x="0" y="672353"/>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b"/>
          <a:lstStyle/>
          <a:p>
            <a:pPr algn="ctr"/>
            <a:r>
              <a:rPr lang="en-US" sz="1800" b="0" i="0">
                <a:solidFill>
                  <a:schemeClr val="bg1"/>
                </a:solidFill>
                <a:latin typeface="Avenir Next LT Pro Light" panose="020B0304020202020204" pitchFamily="34" charset="77"/>
              </a:rPr>
              <a:t>Access to Capital</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Staying Compliant</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Managing Talent</a:t>
            </a:r>
            <a:r>
              <a:rPr lang="en-US" sz="1800" b="1" i="0">
                <a:solidFill>
                  <a:schemeClr val="accent5"/>
                </a:solidFill>
                <a:latin typeface="Avenir Next LT Pro Light" panose="020B0304020202020204" pitchFamily="34" charset="77"/>
              </a:rPr>
              <a:t>.</a:t>
            </a:r>
          </a:p>
        </p:txBody>
      </p:sp>
      <p:sp>
        <p:nvSpPr>
          <p:cNvPr id="9" name="Slide Number Placeholder 5">
            <a:extLst>
              <a:ext uri="{FF2B5EF4-FFF2-40B4-BE49-F238E27FC236}">
                <a16:creationId xmlns:a16="http://schemas.microsoft.com/office/drawing/2014/main" id="{6BF672B5-C33A-3E96-C9CC-26B1E8BB9898}"/>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10" name="Title 9">
            <a:extLst>
              <a:ext uri="{FF2B5EF4-FFF2-40B4-BE49-F238E27FC236}">
                <a16:creationId xmlns:a16="http://schemas.microsoft.com/office/drawing/2014/main" id="{3C8ABE66-7BEF-1DDC-88A6-62DB91C7BB7B}"/>
              </a:ext>
            </a:extLst>
          </p:cNvPr>
          <p:cNvSpPr>
            <a:spLocks noGrp="1"/>
          </p:cNvSpPr>
          <p:nvPr>
            <p:ph type="title"/>
          </p:nvPr>
        </p:nvSpPr>
        <p:spPr>
          <a:xfrm>
            <a:off x="1461672" y="1358480"/>
            <a:ext cx="9560827" cy="776531"/>
          </a:xfrm>
        </p:spPr>
        <p:txBody>
          <a:bodyPr>
            <a:noAutofit/>
          </a:bodyPr>
          <a:lstStyle>
            <a:lvl1pPr algn="ctr">
              <a:defRPr sz="3200"/>
            </a:lvl1pPr>
          </a:lstStyle>
          <a:p>
            <a:r>
              <a:rPr lang="en-US"/>
              <a:t>Click to edit Master title style</a:t>
            </a:r>
          </a:p>
        </p:txBody>
      </p:sp>
    </p:spTree>
    <p:extLst>
      <p:ext uri="{BB962C8B-B14F-4D97-AF65-F5344CB8AC3E}">
        <p14:creationId xmlns:p14="http://schemas.microsoft.com/office/powerpoint/2010/main" val="3303087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Picture and Text 5">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F2ADFD-B2A2-DCD5-4204-BB9D986F23FC}"/>
              </a:ext>
            </a:extLst>
          </p:cNvPr>
          <p:cNvGrpSpPr/>
          <p:nvPr/>
        </p:nvGrpSpPr>
        <p:grpSpPr>
          <a:xfrm>
            <a:off x="-540944" y="134471"/>
            <a:ext cx="6425024" cy="5734948"/>
            <a:chOff x="3828105" y="445187"/>
            <a:chExt cx="7697736" cy="6870965"/>
          </a:xfrm>
        </p:grpSpPr>
        <p:sp>
          <p:nvSpPr>
            <p:cNvPr id="3" name="Freeform: Shape 12">
              <a:extLst>
                <a:ext uri="{FF2B5EF4-FFF2-40B4-BE49-F238E27FC236}">
                  <a16:creationId xmlns:a16="http://schemas.microsoft.com/office/drawing/2014/main" id="{2F709CE4-8296-4E73-E4C0-5ED8A6081DE8}"/>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4" name="Freeform: Shape 12">
              <a:extLst>
                <a:ext uri="{FF2B5EF4-FFF2-40B4-BE49-F238E27FC236}">
                  <a16:creationId xmlns:a16="http://schemas.microsoft.com/office/drawing/2014/main" id="{614CBDF0-D509-5625-FBDC-55824BA9A8CF}"/>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D602DE12-0006-1A2E-5C0A-01605CE83103}"/>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grpSp>
      <p:sp>
        <p:nvSpPr>
          <p:cNvPr id="11" name="Rectangle 10">
            <a:extLst>
              <a:ext uri="{FF2B5EF4-FFF2-40B4-BE49-F238E27FC236}">
                <a16:creationId xmlns:a16="http://schemas.microsoft.com/office/drawing/2014/main" id="{99CBA5A8-89AB-58FE-EC32-A86B4A135532}"/>
              </a:ext>
            </a:extLst>
          </p:cNvPr>
          <p:cNvSpPr/>
          <p:nvPr/>
        </p:nvSpPr>
        <p:spPr>
          <a:xfrm>
            <a:off x="3041416" y="2333533"/>
            <a:ext cx="7981083" cy="325447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BEE28375-B4A5-E492-2C25-6779B8C210F2}"/>
              </a:ext>
            </a:extLst>
          </p:cNvPr>
          <p:cNvSpPr>
            <a:spLocks noGrp="1"/>
          </p:cNvSpPr>
          <p:nvPr>
            <p:ph type="pic" sz="quarter" idx="11"/>
          </p:nvPr>
        </p:nvSpPr>
        <p:spPr>
          <a:xfrm>
            <a:off x="1461672" y="2665534"/>
            <a:ext cx="3159489" cy="2559626"/>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2000">
                <a:solidFill>
                  <a:srgbClr val="002060"/>
                </a:solidFill>
              </a:defRPr>
            </a:lvl1pPr>
          </a:lstStyle>
          <a:p>
            <a:r>
              <a:rPr lang="en-US"/>
              <a:t>Click icon to add picture</a:t>
            </a:r>
            <a:endParaRPr lang="en-IN"/>
          </a:p>
        </p:txBody>
      </p:sp>
      <p:pic>
        <p:nvPicPr>
          <p:cNvPr id="6" name="Picture 5" descr="A black and grey letter on a black background&#10;&#10;Description automatically generated">
            <a:extLst>
              <a:ext uri="{FF2B5EF4-FFF2-40B4-BE49-F238E27FC236}">
                <a16:creationId xmlns:a16="http://schemas.microsoft.com/office/drawing/2014/main" id="{7FEC78A3-C204-4355-0A2D-9C4803E5B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7" name="Text Placeholder 2">
            <a:extLst>
              <a:ext uri="{FF2B5EF4-FFF2-40B4-BE49-F238E27FC236}">
                <a16:creationId xmlns:a16="http://schemas.microsoft.com/office/drawing/2014/main" id="{88108002-1B9F-0FF3-636B-CE8E5EA5019B}"/>
              </a:ext>
            </a:extLst>
          </p:cNvPr>
          <p:cNvSpPr>
            <a:spLocks noGrp="1"/>
          </p:cNvSpPr>
          <p:nvPr>
            <p:ph idx="1"/>
          </p:nvPr>
        </p:nvSpPr>
        <p:spPr>
          <a:xfrm>
            <a:off x="4975123" y="2665534"/>
            <a:ext cx="5607746" cy="2559626"/>
          </a:xfrm>
          <a:prstGeom prst="rect">
            <a:avLst/>
          </a:prstGeom>
        </p:spPr>
        <p:txBody>
          <a:bodyPr vert="horz" lIns="91440" tIns="45720" rIns="91440" bIns="45720"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Rectangle 1">
            <a:extLst>
              <a:ext uri="{FF2B5EF4-FFF2-40B4-BE49-F238E27FC236}">
                <a16:creationId xmlns:a16="http://schemas.microsoft.com/office/drawing/2014/main" id="{B798512E-0AB0-AEB2-1360-526D3D21661D}"/>
              </a:ext>
            </a:extLst>
          </p:cNvPr>
          <p:cNvSpPr/>
          <p:nvPr/>
        </p:nvSpPr>
        <p:spPr>
          <a:xfrm>
            <a:off x="0" y="6248401"/>
            <a:ext cx="12192000" cy="609600"/>
          </a:xfrm>
          <a:custGeom>
            <a:avLst/>
            <a:gdLst>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72353">
                <a:moveTo>
                  <a:pt x="0" y="0"/>
                </a:moveTo>
                <a:cubicBezTo>
                  <a:pt x="2432423" y="123826"/>
                  <a:pt x="9813363" y="149599"/>
                  <a:pt x="12192000" y="0"/>
                </a:cubicBezTo>
                <a:lnTo>
                  <a:pt x="12192000" y="672353"/>
                </a:lnTo>
                <a:lnTo>
                  <a:pt x="0" y="672353"/>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b"/>
          <a:lstStyle/>
          <a:p>
            <a:pPr algn="ctr"/>
            <a:r>
              <a:rPr lang="en-US" sz="1800" b="0" i="0">
                <a:solidFill>
                  <a:schemeClr val="bg1"/>
                </a:solidFill>
                <a:latin typeface="Avenir Next LT Pro Light" panose="020B0304020202020204" pitchFamily="34" charset="77"/>
              </a:rPr>
              <a:t>Access to Capital</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Staying Compliant</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Managing Talent</a:t>
            </a:r>
            <a:r>
              <a:rPr lang="en-US" sz="1800" b="1" i="0">
                <a:solidFill>
                  <a:schemeClr val="accent5"/>
                </a:solidFill>
                <a:latin typeface="Avenir Next LT Pro Light" panose="020B0304020202020204" pitchFamily="34" charset="77"/>
              </a:rPr>
              <a:t>.</a:t>
            </a:r>
          </a:p>
        </p:txBody>
      </p:sp>
      <p:sp>
        <p:nvSpPr>
          <p:cNvPr id="9" name="Slide Number Placeholder 5">
            <a:extLst>
              <a:ext uri="{FF2B5EF4-FFF2-40B4-BE49-F238E27FC236}">
                <a16:creationId xmlns:a16="http://schemas.microsoft.com/office/drawing/2014/main" id="{6BF672B5-C33A-3E96-C9CC-26B1E8BB9898}"/>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10" name="Title 9">
            <a:extLst>
              <a:ext uri="{FF2B5EF4-FFF2-40B4-BE49-F238E27FC236}">
                <a16:creationId xmlns:a16="http://schemas.microsoft.com/office/drawing/2014/main" id="{3C8ABE66-7BEF-1DDC-88A6-62DB91C7BB7B}"/>
              </a:ext>
            </a:extLst>
          </p:cNvPr>
          <p:cNvSpPr>
            <a:spLocks noGrp="1"/>
          </p:cNvSpPr>
          <p:nvPr>
            <p:ph type="title"/>
          </p:nvPr>
        </p:nvSpPr>
        <p:spPr>
          <a:xfrm>
            <a:off x="1461672" y="1358480"/>
            <a:ext cx="9560827" cy="776531"/>
          </a:xfrm>
        </p:spPr>
        <p:txBody>
          <a:bodyPr>
            <a:noAutofit/>
          </a:bodyPr>
          <a:lstStyle>
            <a:lvl1pPr algn="ctr">
              <a:defRPr sz="3200"/>
            </a:lvl1pPr>
          </a:lstStyle>
          <a:p>
            <a:r>
              <a:rPr lang="en-US"/>
              <a:t>Click to edit Master title style</a:t>
            </a:r>
          </a:p>
        </p:txBody>
      </p:sp>
    </p:spTree>
    <p:extLst>
      <p:ext uri="{BB962C8B-B14F-4D97-AF65-F5344CB8AC3E}">
        <p14:creationId xmlns:p14="http://schemas.microsoft.com/office/powerpoint/2010/main" val="3203468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ide by Side 2a">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03B57B3-D4B7-9FA5-932D-FC4CDF207373}"/>
              </a:ext>
            </a:extLst>
          </p:cNvPr>
          <p:cNvSpPr/>
          <p:nvPr/>
        </p:nvSpPr>
        <p:spPr>
          <a:xfrm>
            <a:off x="0" y="0"/>
            <a:ext cx="6273800" cy="6858000"/>
          </a:xfrm>
          <a:prstGeom prst="rect">
            <a:avLst/>
          </a:prstGeom>
          <a:solidFill>
            <a:srgbClr val="2432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000" b="1" i="0" spc="-150">
              <a:solidFill>
                <a:schemeClr val="accent5"/>
              </a:solidFill>
              <a:latin typeface="Avenir Next LT Pro Light" panose="020B0304020202020204" pitchFamily="34" charset="77"/>
            </a:endParaRPr>
          </a:p>
        </p:txBody>
      </p:sp>
      <p:grpSp>
        <p:nvGrpSpPr>
          <p:cNvPr id="2" name="Group 1">
            <a:extLst>
              <a:ext uri="{FF2B5EF4-FFF2-40B4-BE49-F238E27FC236}">
                <a16:creationId xmlns:a16="http://schemas.microsoft.com/office/drawing/2014/main" id="{5AF2ADFD-B2A2-DCD5-4204-BB9D986F23FC}"/>
              </a:ext>
            </a:extLst>
          </p:cNvPr>
          <p:cNvGrpSpPr/>
          <p:nvPr/>
        </p:nvGrpSpPr>
        <p:grpSpPr>
          <a:xfrm>
            <a:off x="-774026" y="0"/>
            <a:ext cx="6425024" cy="5734948"/>
            <a:chOff x="3828105" y="445187"/>
            <a:chExt cx="7697736" cy="6870965"/>
          </a:xfrm>
        </p:grpSpPr>
        <p:sp>
          <p:nvSpPr>
            <p:cNvPr id="3" name="Freeform: Shape 12">
              <a:extLst>
                <a:ext uri="{FF2B5EF4-FFF2-40B4-BE49-F238E27FC236}">
                  <a16:creationId xmlns:a16="http://schemas.microsoft.com/office/drawing/2014/main" id="{2F709CE4-8296-4E73-E4C0-5ED8A6081DE8}"/>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4" name="Freeform: Shape 12">
              <a:extLst>
                <a:ext uri="{FF2B5EF4-FFF2-40B4-BE49-F238E27FC236}">
                  <a16:creationId xmlns:a16="http://schemas.microsoft.com/office/drawing/2014/main" id="{614CBDF0-D509-5625-FBDC-55824BA9A8CF}"/>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D602DE12-0006-1A2E-5C0A-01605CE83103}"/>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grpSp>
      <p:sp>
        <p:nvSpPr>
          <p:cNvPr id="20" name="Picture Placeholder 19">
            <a:extLst>
              <a:ext uri="{FF2B5EF4-FFF2-40B4-BE49-F238E27FC236}">
                <a16:creationId xmlns:a16="http://schemas.microsoft.com/office/drawing/2014/main" id="{BEE28375-B4A5-E492-2C25-6779B8C210F2}"/>
              </a:ext>
            </a:extLst>
          </p:cNvPr>
          <p:cNvSpPr>
            <a:spLocks noGrp="1"/>
          </p:cNvSpPr>
          <p:nvPr>
            <p:ph type="pic" sz="quarter" idx="11"/>
          </p:nvPr>
        </p:nvSpPr>
        <p:spPr>
          <a:xfrm>
            <a:off x="795628" y="2290475"/>
            <a:ext cx="4510087" cy="3146393"/>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a:defRPr sz="2000">
                <a:solidFill>
                  <a:srgbClr val="002060"/>
                </a:solidFill>
              </a:defRPr>
            </a:lvl1pPr>
          </a:lstStyle>
          <a:p>
            <a:r>
              <a:rPr lang="en-US"/>
              <a:t>Click icon to add picture</a:t>
            </a:r>
            <a:endParaRPr lang="en-IN"/>
          </a:p>
        </p:txBody>
      </p:sp>
      <p:sp>
        <p:nvSpPr>
          <p:cNvPr id="24" name="Text Placeholder 23">
            <a:extLst>
              <a:ext uri="{FF2B5EF4-FFF2-40B4-BE49-F238E27FC236}">
                <a16:creationId xmlns:a16="http://schemas.microsoft.com/office/drawing/2014/main" id="{087AA3B7-5B83-21E7-6A1D-F4D53DA199C0}"/>
              </a:ext>
            </a:extLst>
          </p:cNvPr>
          <p:cNvSpPr>
            <a:spLocks noGrp="1"/>
          </p:cNvSpPr>
          <p:nvPr>
            <p:ph type="body" sz="quarter" idx="12"/>
          </p:nvPr>
        </p:nvSpPr>
        <p:spPr>
          <a:xfrm>
            <a:off x="795628" y="1387496"/>
            <a:ext cx="4510087" cy="617578"/>
          </a:xfrm>
        </p:spPr>
        <p:txBody>
          <a:bodyPr anchor="ctr">
            <a:noAutofit/>
          </a:bodyPr>
          <a:lstStyle>
            <a:lvl1pPr marL="0" indent="0">
              <a:buNone/>
              <a:defRPr sz="2800" b="1" i="0">
                <a:solidFill>
                  <a:srgbClr val="47C3D3"/>
                </a:solidFill>
                <a:latin typeface="Montserrat" pitchFamily="2" charset="77"/>
                <a:ea typeface="Open Sans" panose="020B0606030504020204" pitchFamily="34" charset="0"/>
                <a:cs typeface="Open Sans" panose="020B0606030504020204" pitchFamily="34" charset="0"/>
              </a:defRPr>
            </a:lvl1pPr>
          </a:lstStyle>
          <a:p>
            <a:pPr lvl="0"/>
            <a:r>
              <a:rPr lang="en-US"/>
              <a:t>Click to edit Master text styles</a:t>
            </a:r>
          </a:p>
        </p:txBody>
      </p:sp>
      <p:pic>
        <p:nvPicPr>
          <p:cNvPr id="6" name="Picture 5" descr="A black and grey letter on a black background&#10;&#10;Description automatically generated">
            <a:extLst>
              <a:ext uri="{FF2B5EF4-FFF2-40B4-BE49-F238E27FC236}">
                <a16:creationId xmlns:a16="http://schemas.microsoft.com/office/drawing/2014/main" id="{7FEC78A3-C204-4355-0A2D-9C4803E5B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7" name="Text Placeholder 2">
            <a:extLst>
              <a:ext uri="{FF2B5EF4-FFF2-40B4-BE49-F238E27FC236}">
                <a16:creationId xmlns:a16="http://schemas.microsoft.com/office/drawing/2014/main" id="{88108002-1B9F-0FF3-636B-CE8E5EA5019B}"/>
              </a:ext>
            </a:extLst>
          </p:cNvPr>
          <p:cNvSpPr>
            <a:spLocks noGrp="1"/>
          </p:cNvSpPr>
          <p:nvPr>
            <p:ph idx="1"/>
          </p:nvPr>
        </p:nvSpPr>
        <p:spPr>
          <a:xfrm>
            <a:off x="6609554" y="2125979"/>
            <a:ext cx="5071904" cy="4050983"/>
          </a:xfrm>
          <a:prstGeom prst="rect">
            <a:avLst/>
          </a:prstGeom>
        </p:spPr>
        <p:txBody>
          <a:bodyPr vert="horz" lIns="91440" tIns="45720" rIns="91440" bIns="45720" rtlCol="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Slide Number Placeholder 5">
            <a:extLst>
              <a:ext uri="{FF2B5EF4-FFF2-40B4-BE49-F238E27FC236}">
                <a16:creationId xmlns:a16="http://schemas.microsoft.com/office/drawing/2014/main" id="{951C2AAF-5C7C-E79E-F55D-01DADEB6527B}"/>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9" name="Title 9">
            <a:extLst>
              <a:ext uri="{FF2B5EF4-FFF2-40B4-BE49-F238E27FC236}">
                <a16:creationId xmlns:a16="http://schemas.microsoft.com/office/drawing/2014/main" id="{D27A4289-E2C1-9C95-1B59-8C6E7ADA778E}"/>
              </a:ext>
            </a:extLst>
          </p:cNvPr>
          <p:cNvSpPr>
            <a:spLocks noGrp="1"/>
          </p:cNvSpPr>
          <p:nvPr>
            <p:ph type="title"/>
          </p:nvPr>
        </p:nvSpPr>
        <p:spPr>
          <a:xfrm>
            <a:off x="6609554" y="1321099"/>
            <a:ext cx="5071904" cy="776531"/>
          </a:xfrm>
        </p:spPr>
        <p:txBody>
          <a:bodyPr>
            <a:noAutofit/>
          </a:bodyPr>
          <a:lstStyle>
            <a:lvl1pPr>
              <a:defRPr sz="3200"/>
            </a:lvl1pPr>
          </a:lstStyle>
          <a:p>
            <a:r>
              <a:rPr lang="en-US"/>
              <a:t>Click to edit Master title style</a:t>
            </a:r>
          </a:p>
        </p:txBody>
      </p:sp>
    </p:spTree>
    <p:extLst>
      <p:ext uri="{BB962C8B-B14F-4D97-AF65-F5344CB8AC3E}">
        <p14:creationId xmlns:p14="http://schemas.microsoft.com/office/powerpoint/2010/main" val="2907827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ide by Side 2b">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03B57B3-D4B7-9FA5-932D-FC4CDF207373}"/>
              </a:ext>
            </a:extLst>
          </p:cNvPr>
          <p:cNvSpPr/>
          <p:nvPr/>
        </p:nvSpPr>
        <p:spPr>
          <a:xfrm>
            <a:off x="5918200" y="0"/>
            <a:ext cx="6273800" cy="6858000"/>
          </a:xfrm>
          <a:prstGeom prst="rect">
            <a:avLst/>
          </a:prstGeom>
          <a:solidFill>
            <a:srgbClr val="2432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 name="Group 1">
            <a:extLst>
              <a:ext uri="{FF2B5EF4-FFF2-40B4-BE49-F238E27FC236}">
                <a16:creationId xmlns:a16="http://schemas.microsoft.com/office/drawing/2014/main" id="{5AF2ADFD-B2A2-DCD5-4204-BB9D986F23FC}"/>
              </a:ext>
            </a:extLst>
          </p:cNvPr>
          <p:cNvGrpSpPr/>
          <p:nvPr/>
        </p:nvGrpSpPr>
        <p:grpSpPr>
          <a:xfrm>
            <a:off x="-774026" y="0"/>
            <a:ext cx="6425024" cy="5734948"/>
            <a:chOff x="3828105" y="445187"/>
            <a:chExt cx="7697736" cy="6870965"/>
          </a:xfrm>
        </p:grpSpPr>
        <p:sp>
          <p:nvSpPr>
            <p:cNvPr id="3" name="Freeform: Shape 12">
              <a:extLst>
                <a:ext uri="{FF2B5EF4-FFF2-40B4-BE49-F238E27FC236}">
                  <a16:creationId xmlns:a16="http://schemas.microsoft.com/office/drawing/2014/main" id="{2F709CE4-8296-4E73-E4C0-5ED8A6081DE8}"/>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4" name="Freeform: Shape 12">
              <a:extLst>
                <a:ext uri="{FF2B5EF4-FFF2-40B4-BE49-F238E27FC236}">
                  <a16:creationId xmlns:a16="http://schemas.microsoft.com/office/drawing/2014/main" id="{614CBDF0-D509-5625-FBDC-55824BA9A8CF}"/>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D602DE12-0006-1A2E-5C0A-01605CE83103}"/>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grpSp>
      <p:sp>
        <p:nvSpPr>
          <p:cNvPr id="20" name="Picture Placeholder 19">
            <a:extLst>
              <a:ext uri="{FF2B5EF4-FFF2-40B4-BE49-F238E27FC236}">
                <a16:creationId xmlns:a16="http://schemas.microsoft.com/office/drawing/2014/main" id="{BEE28375-B4A5-E492-2C25-6779B8C210F2}"/>
              </a:ext>
            </a:extLst>
          </p:cNvPr>
          <p:cNvSpPr>
            <a:spLocks noGrp="1"/>
          </p:cNvSpPr>
          <p:nvPr>
            <p:ph type="pic" sz="quarter" idx="11"/>
          </p:nvPr>
        </p:nvSpPr>
        <p:spPr>
          <a:xfrm>
            <a:off x="6713828" y="2290475"/>
            <a:ext cx="4510087" cy="3146393"/>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a:defRPr sz="2000">
                <a:solidFill>
                  <a:srgbClr val="002060"/>
                </a:solidFill>
              </a:defRPr>
            </a:lvl1pPr>
          </a:lstStyle>
          <a:p>
            <a:r>
              <a:rPr lang="en-US"/>
              <a:t>Click icon to add picture</a:t>
            </a:r>
            <a:endParaRPr lang="en-IN"/>
          </a:p>
        </p:txBody>
      </p:sp>
      <p:sp>
        <p:nvSpPr>
          <p:cNvPr id="24" name="Text Placeholder 23">
            <a:extLst>
              <a:ext uri="{FF2B5EF4-FFF2-40B4-BE49-F238E27FC236}">
                <a16:creationId xmlns:a16="http://schemas.microsoft.com/office/drawing/2014/main" id="{087AA3B7-5B83-21E7-6A1D-F4D53DA199C0}"/>
              </a:ext>
            </a:extLst>
          </p:cNvPr>
          <p:cNvSpPr>
            <a:spLocks noGrp="1"/>
          </p:cNvSpPr>
          <p:nvPr>
            <p:ph type="body" sz="quarter" idx="12"/>
          </p:nvPr>
        </p:nvSpPr>
        <p:spPr>
          <a:xfrm>
            <a:off x="6713828" y="1387496"/>
            <a:ext cx="4510087" cy="617578"/>
          </a:xfrm>
        </p:spPr>
        <p:txBody>
          <a:bodyPr anchor="ctr">
            <a:noAutofit/>
          </a:bodyPr>
          <a:lstStyle>
            <a:lvl1pPr marL="0" indent="0">
              <a:buNone/>
              <a:defRPr sz="2800" b="1" i="0">
                <a:solidFill>
                  <a:srgbClr val="47C3D3"/>
                </a:solidFill>
                <a:latin typeface="Montserrat" pitchFamily="2" charset="77"/>
                <a:ea typeface="Open Sans" panose="020B0606030504020204" pitchFamily="34" charset="0"/>
                <a:cs typeface="Open Sans" panose="020B0606030504020204" pitchFamily="34" charset="0"/>
              </a:defRPr>
            </a:lvl1pPr>
          </a:lstStyle>
          <a:p>
            <a:pPr lvl="0"/>
            <a:r>
              <a:rPr lang="en-US"/>
              <a:t>Click to edit Master text styles</a:t>
            </a:r>
          </a:p>
        </p:txBody>
      </p:sp>
      <p:sp>
        <p:nvSpPr>
          <p:cNvPr id="7" name="Text Placeholder 2">
            <a:extLst>
              <a:ext uri="{FF2B5EF4-FFF2-40B4-BE49-F238E27FC236}">
                <a16:creationId xmlns:a16="http://schemas.microsoft.com/office/drawing/2014/main" id="{88108002-1B9F-0FF3-636B-CE8E5EA5019B}"/>
              </a:ext>
            </a:extLst>
          </p:cNvPr>
          <p:cNvSpPr>
            <a:spLocks noGrp="1"/>
          </p:cNvSpPr>
          <p:nvPr>
            <p:ph idx="1"/>
          </p:nvPr>
        </p:nvSpPr>
        <p:spPr>
          <a:xfrm>
            <a:off x="515492" y="2125979"/>
            <a:ext cx="5071904" cy="4050983"/>
          </a:xfrm>
          <a:prstGeom prst="rect">
            <a:avLst/>
          </a:prstGeom>
        </p:spPr>
        <p:txBody>
          <a:bodyPr vert="horz" lIns="91440" tIns="45720" rIns="91440" bIns="45720" rtlCol="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pic>
        <p:nvPicPr>
          <p:cNvPr id="9" name="Picture 8" descr="A white letter on a black background&#10;&#10;Description automatically generated">
            <a:extLst>
              <a:ext uri="{FF2B5EF4-FFF2-40B4-BE49-F238E27FC236}">
                <a16:creationId xmlns:a16="http://schemas.microsoft.com/office/drawing/2014/main" id="{F7CBCB48-0A3A-E2FB-F965-EEB11BBE8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0663" y="263119"/>
            <a:ext cx="1355411" cy="417918"/>
          </a:xfrm>
          <a:prstGeom prst="rect">
            <a:avLst/>
          </a:prstGeom>
        </p:spPr>
      </p:pic>
      <p:sp>
        <p:nvSpPr>
          <p:cNvPr id="6" name="Slide Number Placeholder 5">
            <a:extLst>
              <a:ext uri="{FF2B5EF4-FFF2-40B4-BE49-F238E27FC236}">
                <a16:creationId xmlns:a16="http://schemas.microsoft.com/office/drawing/2014/main" id="{34E04F23-695A-FA67-1317-64B10CCC9212}"/>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8" name="Title 9">
            <a:extLst>
              <a:ext uri="{FF2B5EF4-FFF2-40B4-BE49-F238E27FC236}">
                <a16:creationId xmlns:a16="http://schemas.microsoft.com/office/drawing/2014/main" id="{76417B87-F717-3E7F-ABC8-42A1030DA0DD}"/>
              </a:ext>
            </a:extLst>
          </p:cNvPr>
          <p:cNvSpPr>
            <a:spLocks noGrp="1"/>
          </p:cNvSpPr>
          <p:nvPr>
            <p:ph type="title"/>
          </p:nvPr>
        </p:nvSpPr>
        <p:spPr>
          <a:xfrm>
            <a:off x="515492" y="1285846"/>
            <a:ext cx="5071904" cy="776531"/>
          </a:xfrm>
        </p:spPr>
        <p:txBody>
          <a:bodyPr>
            <a:noAutofit/>
          </a:bodyPr>
          <a:lstStyle>
            <a:lvl1pPr>
              <a:defRPr sz="3200"/>
            </a:lvl1pPr>
          </a:lstStyle>
          <a:p>
            <a:r>
              <a:rPr lang="en-US"/>
              <a:t>Click to edit Master title style</a:t>
            </a:r>
          </a:p>
        </p:txBody>
      </p:sp>
    </p:spTree>
    <p:extLst>
      <p:ext uri="{BB962C8B-B14F-4D97-AF65-F5344CB8AC3E}">
        <p14:creationId xmlns:p14="http://schemas.microsoft.com/office/powerpoint/2010/main" val="121920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ide by Side 3a">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03B57B3-D4B7-9FA5-932D-FC4CDF207373}"/>
              </a:ext>
            </a:extLst>
          </p:cNvPr>
          <p:cNvSpPr/>
          <p:nvPr/>
        </p:nvSpPr>
        <p:spPr>
          <a:xfrm>
            <a:off x="0" y="0"/>
            <a:ext cx="4431031" cy="6858000"/>
          </a:xfrm>
          <a:prstGeom prst="rect">
            <a:avLst/>
          </a:prstGeom>
          <a:solidFill>
            <a:srgbClr val="2432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 name="Group 1">
            <a:extLst>
              <a:ext uri="{FF2B5EF4-FFF2-40B4-BE49-F238E27FC236}">
                <a16:creationId xmlns:a16="http://schemas.microsoft.com/office/drawing/2014/main" id="{5AF2ADFD-B2A2-DCD5-4204-BB9D986F23FC}"/>
              </a:ext>
            </a:extLst>
          </p:cNvPr>
          <p:cNvGrpSpPr/>
          <p:nvPr/>
        </p:nvGrpSpPr>
        <p:grpSpPr>
          <a:xfrm>
            <a:off x="5766976" y="866690"/>
            <a:ext cx="6425024" cy="5734948"/>
            <a:chOff x="3828105" y="445187"/>
            <a:chExt cx="7697736" cy="6870965"/>
          </a:xfrm>
        </p:grpSpPr>
        <p:sp>
          <p:nvSpPr>
            <p:cNvPr id="3" name="Freeform: Shape 12">
              <a:extLst>
                <a:ext uri="{FF2B5EF4-FFF2-40B4-BE49-F238E27FC236}">
                  <a16:creationId xmlns:a16="http://schemas.microsoft.com/office/drawing/2014/main" id="{2F709CE4-8296-4E73-E4C0-5ED8A6081DE8}"/>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4" name="Freeform: Shape 12">
              <a:extLst>
                <a:ext uri="{FF2B5EF4-FFF2-40B4-BE49-F238E27FC236}">
                  <a16:creationId xmlns:a16="http://schemas.microsoft.com/office/drawing/2014/main" id="{614CBDF0-D509-5625-FBDC-55824BA9A8CF}"/>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D602DE12-0006-1A2E-5C0A-01605CE83103}"/>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grpSp>
      <p:sp>
        <p:nvSpPr>
          <p:cNvPr id="7" name="Text Placeholder 2">
            <a:extLst>
              <a:ext uri="{FF2B5EF4-FFF2-40B4-BE49-F238E27FC236}">
                <a16:creationId xmlns:a16="http://schemas.microsoft.com/office/drawing/2014/main" id="{88108002-1B9F-0FF3-636B-CE8E5EA5019B}"/>
              </a:ext>
            </a:extLst>
          </p:cNvPr>
          <p:cNvSpPr>
            <a:spLocks noGrp="1"/>
          </p:cNvSpPr>
          <p:nvPr>
            <p:ph idx="1"/>
          </p:nvPr>
        </p:nvSpPr>
        <p:spPr>
          <a:xfrm>
            <a:off x="5205057" y="2040966"/>
            <a:ext cx="6486120" cy="4353732"/>
          </a:xfrm>
          <a:prstGeom prst="rect">
            <a:avLst/>
          </a:prstGeom>
        </p:spPr>
        <p:txBody>
          <a:bodyPr vert="horz" lIns="91440" tIns="45720" rIns="91440" bIns="45720" rtlCol="0">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Text Placeholder 2">
            <a:extLst>
              <a:ext uri="{FF2B5EF4-FFF2-40B4-BE49-F238E27FC236}">
                <a16:creationId xmlns:a16="http://schemas.microsoft.com/office/drawing/2014/main" id="{0B3A19F2-F370-F17A-76F6-21154132C451}"/>
              </a:ext>
            </a:extLst>
          </p:cNvPr>
          <p:cNvSpPr>
            <a:spLocks noGrp="1"/>
          </p:cNvSpPr>
          <p:nvPr>
            <p:ph idx="15"/>
          </p:nvPr>
        </p:nvSpPr>
        <p:spPr>
          <a:xfrm>
            <a:off x="371355" y="1097280"/>
            <a:ext cx="3833748" cy="5092215"/>
          </a:xfrm>
          <a:prstGeom prst="rect">
            <a:avLst/>
          </a:prstGeom>
        </p:spPr>
        <p:txBody>
          <a:bodyPr vert="horz" lIns="91440" tIns="45720" rIns="91440" bIns="45720"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pic>
        <p:nvPicPr>
          <p:cNvPr id="10" name="Picture 9" descr="A white letter on a black background&#10;&#10;Description automatically generated">
            <a:extLst>
              <a:ext uri="{FF2B5EF4-FFF2-40B4-BE49-F238E27FC236}">
                <a16:creationId xmlns:a16="http://schemas.microsoft.com/office/drawing/2014/main" id="{09BA77DB-A47F-B5EB-94C2-ABBF1CBCD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355" y="250587"/>
            <a:ext cx="1355410" cy="417918"/>
          </a:xfrm>
          <a:prstGeom prst="rect">
            <a:avLst/>
          </a:prstGeom>
        </p:spPr>
      </p:pic>
      <p:sp>
        <p:nvSpPr>
          <p:cNvPr id="6" name="Slide Number Placeholder 5">
            <a:extLst>
              <a:ext uri="{FF2B5EF4-FFF2-40B4-BE49-F238E27FC236}">
                <a16:creationId xmlns:a16="http://schemas.microsoft.com/office/drawing/2014/main" id="{54FC397E-FB75-C3FF-79E8-E29FBFE1C2D8}"/>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8" name="Title 9">
            <a:extLst>
              <a:ext uri="{FF2B5EF4-FFF2-40B4-BE49-F238E27FC236}">
                <a16:creationId xmlns:a16="http://schemas.microsoft.com/office/drawing/2014/main" id="{A1170C3D-EAE2-EB28-3AE3-24007DBF361B}"/>
              </a:ext>
            </a:extLst>
          </p:cNvPr>
          <p:cNvSpPr>
            <a:spLocks noGrp="1"/>
          </p:cNvSpPr>
          <p:nvPr>
            <p:ph type="title"/>
          </p:nvPr>
        </p:nvSpPr>
        <p:spPr>
          <a:xfrm>
            <a:off x="5205057" y="1197610"/>
            <a:ext cx="6486120" cy="776531"/>
          </a:xfrm>
        </p:spPr>
        <p:txBody>
          <a:bodyPr>
            <a:noAutofit/>
          </a:bodyPr>
          <a:lstStyle>
            <a:lvl1pPr>
              <a:defRPr sz="3200"/>
            </a:lvl1pPr>
          </a:lstStyle>
          <a:p>
            <a:r>
              <a:rPr lang="en-US"/>
              <a:t>Click to edit Master title style</a:t>
            </a:r>
          </a:p>
        </p:txBody>
      </p:sp>
    </p:spTree>
    <p:extLst>
      <p:ext uri="{BB962C8B-B14F-4D97-AF65-F5344CB8AC3E}">
        <p14:creationId xmlns:p14="http://schemas.microsoft.com/office/powerpoint/2010/main" val="3016850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gradFill flip="none" rotWithShape="1">
          <a:gsLst>
            <a:gs pos="0">
              <a:schemeClr val="accent3">
                <a:lumMod val="71000"/>
              </a:schemeClr>
            </a:gs>
            <a:gs pos="34000">
              <a:schemeClr val="accent3">
                <a:lumMod val="94000"/>
              </a:schemeClr>
            </a:gs>
            <a:gs pos="61000">
              <a:schemeClr val="accent3">
                <a:lumMod val="84000"/>
              </a:schemeClr>
            </a:gs>
            <a:gs pos="97000">
              <a:schemeClr val="accent3">
                <a:lumMod val="37865"/>
              </a:schemeClr>
            </a:gs>
          </a:gsLst>
          <a:lin ang="10800000" scaled="1"/>
          <a:tileRect/>
        </a:gradFill>
        <a:effectLst/>
      </p:bgPr>
    </p:bg>
    <p:spTree>
      <p:nvGrpSpPr>
        <p:cNvPr id="1" name=""/>
        <p:cNvGrpSpPr/>
        <p:nvPr/>
      </p:nvGrpSpPr>
      <p:grpSpPr>
        <a:xfrm>
          <a:off x="0" y="0"/>
          <a:ext cx="0" cy="0"/>
          <a:chOff x="0" y="0"/>
          <a:chExt cx="0" cy="0"/>
        </a:xfrm>
      </p:grpSpPr>
      <p:sp>
        <p:nvSpPr>
          <p:cNvPr id="1024" name="Freeform: Shape 12">
            <a:extLst>
              <a:ext uri="{FF2B5EF4-FFF2-40B4-BE49-F238E27FC236}">
                <a16:creationId xmlns:a16="http://schemas.microsoft.com/office/drawing/2014/main" id="{42490621-BF2D-C895-9F6F-24498CEA750E}"/>
              </a:ext>
            </a:extLst>
          </p:cNvPr>
          <p:cNvSpPr/>
          <p:nvPr/>
        </p:nvSpPr>
        <p:spPr>
          <a:xfrm>
            <a:off x="7079832" y="1237981"/>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lumMod val="40000"/>
                <a:lumOff val="60000"/>
              </a:schemeClr>
            </a:solidFill>
            <a:prstDash val="solid"/>
            <a:miter/>
          </a:ln>
        </p:spPr>
        <p:txBody>
          <a:bodyPr rtlCol="0" anchor="ctr"/>
          <a:lstStyle/>
          <a:p>
            <a:endParaRPr lang="en-US" sz="1350"/>
          </a:p>
        </p:txBody>
      </p:sp>
      <p:sp>
        <p:nvSpPr>
          <p:cNvPr id="63" name="Freeform: Shape 12">
            <a:extLst>
              <a:ext uri="{FF2B5EF4-FFF2-40B4-BE49-F238E27FC236}">
                <a16:creationId xmlns:a16="http://schemas.microsoft.com/office/drawing/2014/main" id="{21EA9FEA-427C-E781-AC27-10CEF35DEDF0}"/>
              </a:ext>
            </a:extLst>
          </p:cNvPr>
          <p:cNvSpPr/>
          <p:nvPr/>
        </p:nvSpPr>
        <p:spPr>
          <a:xfrm>
            <a:off x="7219233" y="826892"/>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75000"/>
              </a:schemeClr>
            </a:solidFill>
            <a:prstDash val="solid"/>
            <a:miter/>
          </a:ln>
        </p:spPr>
        <p:txBody>
          <a:bodyPr rtlCol="0" anchor="ctr"/>
          <a:lstStyle/>
          <a:p>
            <a:endParaRPr lang="en-US" sz="1350"/>
          </a:p>
        </p:txBody>
      </p:sp>
      <p:sp>
        <p:nvSpPr>
          <p:cNvPr id="60" name="Freeform: Shape 12">
            <a:extLst>
              <a:ext uri="{FF2B5EF4-FFF2-40B4-BE49-F238E27FC236}">
                <a16:creationId xmlns:a16="http://schemas.microsoft.com/office/drawing/2014/main" id="{3FA83C1F-4C57-B906-5835-F50BB1887E53}"/>
              </a:ext>
            </a:extLst>
          </p:cNvPr>
          <p:cNvSpPr/>
          <p:nvPr/>
        </p:nvSpPr>
        <p:spPr>
          <a:xfrm>
            <a:off x="7692694" y="1032436"/>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solidFill>
            <a:prstDash val="solid"/>
            <a:miter/>
          </a:ln>
        </p:spPr>
        <p:txBody>
          <a:bodyPr rtlCol="0" anchor="ctr"/>
          <a:lstStyle/>
          <a:p>
            <a:endParaRPr lang="en-US" sz="1350"/>
          </a:p>
        </p:txBody>
      </p:sp>
      <p:sp>
        <p:nvSpPr>
          <p:cNvPr id="49" name="TextBox 48">
            <a:extLst>
              <a:ext uri="{FF2B5EF4-FFF2-40B4-BE49-F238E27FC236}">
                <a16:creationId xmlns:a16="http://schemas.microsoft.com/office/drawing/2014/main" id="{734974B3-E720-7D59-4290-E9655D3D2007}"/>
              </a:ext>
            </a:extLst>
          </p:cNvPr>
          <p:cNvSpPr txBox="1"/>
          <p:nvPr/>
        </p:nvSpPr>
        <p:spPr>
          <a:xfrm>
            <a:off x="3702755" y="-587022"/>
            <a:ext cx="184731" cy="369332"/>
          </a:xfrm>
          <a:prstGeom prst="rect">
            <a:avLst/>
          </a:prstGeom>
          <a:noFill/>
        </p:spPr>
        <p:txBody>
          <a:bodyPr wrap="none" rtlCol="0">
            <a:spAutoFit/>
          </a:bodyPr>
          <a:lstStyle/>
          <a:p>
            <a:endParaRPr lang="en-US"/>
          </a:p>
        </p:txBody>
      </p:sp>
      <p:grpSp>
        <p:nvGrpSpPr>
          <p:cNvPr id="2" name="Group 1">
            <a:extLst>
              <a:ext uri="{FF2B5EF4-FFF2-40B4-BE49-F238E27FC236}">
                <a16:creationId xmlns:a16="http://schemas.microsoft.com/office/drawing/2014/main" id="{1123CF50-A685-0432-D95A-D13E6BD295F7}"/>
              </a:ext>
            </a:extLst>
          </p:cNvPr>
          <p:cNvGrpSpPr/>
          <p:nvPr/>
        </p:nvGrpSpPr>
        <p:grpSpPr>
          <a:xfrm>
            <a:off x="9846966" y="6373968"/>
            <a:ext cx="2640892" cy="457138"/>
            <a:chOff x="245766" y="6272744"/>
            <a:chExt cx="2640892" cy="457138"/>
          </a:xfrm>
        </p:grpSpPr>
        <p:sp>
          <p:nvSpPr>
            <p:cNvPr id="3" name="Google Shape;166;p25">
              <a:extLst>
                <a:ext uri="{FF2B5EF4-FFF2-40B4-BE49-F238E27FC236}">
                  <a16:creationId xmlns:a16="http://schemas.microsoft.com/office/drawing/2014/main" id="{5856A730-7E26-0DF3-95E0-727D200CA417}"/>
                </a:ext>
              </a:extLst>
            </p:cNvPr>
            <p:cNvSpPr txBox="1"/>
            <p:nvPr/>
          </p:nvSpPr>
          <p:spPr>
            <a:xfrm>
              <a:off x="1393247" y="6272744"/>
              <a:ext cx="1493411" cy="457138"/>
            </a:xfrm>
            <a:prstGeom prst="rect">
              <a:avLst/>
            </a:prstGeom>
            <a:noFill/>
            <a:ln>
              <a:noFill/>
            </a:ln>
          </p:spPr>
          <p:txBody>
            <a:bodyPr spcFirstLastPara="1" wrap="square" lIns="121900" tIns="60933" rIns="121900" bIns="60933" anchor="t" anchorCtr="0">
              <a:noAutofit/>
            </a:bodyPr>
            <a:lstStyle/>
            <a:p>
              <a:pPr defTabSz="1219170"/>
              <a:r>
                <a:rPr lang="en" sz="1800" b="0">
                  <a:solidFill>
                    <a:schemeClr val="accent2"/>
                  </a:solidFill>
                  <a:latin typeface="Open Sans" panose="020B0606030504020204" pitchFamily="34" charset="0"/>
                  <a:ea typeface="Open Sans" panose="020B0606030504020204" pitchFamily="34" charset="0"/>
                  <a:cs typeface="Open Sans" panose="020B0606030504020204" pitchFamily="34" charset="0"/>
                  <a:sym typeface="Century Gothic"/>
                </a:rPr>
                <a:t>:  </a:t>
              </a:r>
              <a:r>
                <a:rPr lang="en" sz="1800" b="0">
                  <a:solidFill>
                    <a:schemeClr val="accent2"/>
                  </a:solidFill>
                  <a:latin typeface="Open Sans" panose="020B0606030504020204" pitchFamily="34" charset="0"/>
                  <a:ea typeface="Open Sans" panose="020B0606030504020204" pitchFamily="34" charset="0"/>
                  <a:cs typeface="Open Sans" panose="020B0606030504020204" pitchFamily="34" charset="0"/>
                  <a:sym typeface="Work Sans"/>
                </a:rPr>
                <a:t>ASUR</a:t>
              </a:r>
              <a:endParaRPr sz="1800" b="0">
                <a:solidFill>
                  <a:schemeClr val="accent2"/>
                </a:solidFill>
                <a:latin typeface="Open Sans" panose="020B0606030504020204" pitchFamily="34" charset="0"/>
                <a:ea typeface="Open Sans" panose="020B0606030504020204" pitchFamily="34" charset="0"/>
                <a:cs typeface="Open Sans" panose="020B0606030504020204" pitchFamily="34" charset="0"/>
                <a:sym typeface="Work Sans"/>
              </a:endParaRPr>
            </a:p>
          </p:txBody>
        </p:sp>
        <p:pic>
          <p:nvPicPr>
            <p:cNvPr id="5" name="Picture 4" descr="Nasdaq logo in transparent PNG and vectorized SVG formats">
              <a:extLst>
                <a:ext uri="{FF2B5EF4-FFF2-40B4-BE49-F238E27FC236}">
                  <a16:creationId xmlns:a16="http://schemas.microsoft.com/office/drawing/2014/main" id="{5DD62BA5-4BD7-7F11-FAA3-130117DE87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5766" y="6272744"/>
              <a:ext cx="1237129" cy="35100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 Placeholder 16">
            <a:extLst>
              <a:ext uri="{FF2B5EF4-FFF2-40B4-BE49-F238E27FC236}">
                <a16:creationId xmlns:a16="http://schemas.microsoft.com/office/drawing/2014/main" id="{009D29BE-028C-B1ED-2500-859EC380B3ED}"/>
              </a:ext>
            </a:extLst>
          </p:cNvPr>
          <p:cNvSpPr>
            <a:spLocks noGrp="1"/>
          </p:cNvSpPr>
          <p:nvPr>
            <p:ph type="body" sz="quarter" idx="14" hasCustomPrompt="1"/>
          </p:nvPr>
        </p:nvSpPr>
        <p:spPr>
          <a:xfrm>
            <a:off x="872119" y="2110297"/>
            <a:ext cx="8372169" cy="430855"/>
          </a:xfrm>
        </p:spPr>
        <p:txBody>
          <a:bodyPr lIns="0" anchor="ctr">
            <a:noAutofit/>
          </a:bodyPr>
          <a:lstStyle>
            <a:lvl1pPr marL="0" indent="0" algn="l">
              <a:buNone/>
              <a:defRPr sz="1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Access to Capital. Staying Compliant. Managing Talent.</a:t>
            </a:r>
          </a:p>
        </p:txBody>
      </p:sp>
      <p:sp>
        <p:nvSpPr>
          <p:cNvPr id="7" name="Title 1">
            <a:extLst>
              <a:ext uri="{FF2B5EF4-FFF2-40B4-BE49-F238E27FC236}">
                <a16:creationId xmlns:a16="http://schemas.microsoft.com/office/drawing/2014/main" id="{12E4459A-B0E8-4F08-8F2A-16263F383C22}"/>
              </a:ext>
            </a:extLst>
          </p:cNvPr>
          <p:cNvSpPr>
            <a:spLocks noGrp="1"/>
          </p:cNvSpPr>
          <p:nvPr>
            <p:ph type="title" hasCustomPrompt="1"/>
          </p:nvPr>
        </p:nvSpPr>
        <p:spPr>
          <a:xfrm>
            <a:off x="872120" y="1463040"/>
            <a:ext cx="8372169" cy="647257"/>
          </a:xfrm>
        </p:spPr>
        <p:txBody>
          <a:bodyPr lIns="0"/>
          <a:lstStyle>
            <a:lvl1pPr algn="l">
              <a:defRPr>
                <a:solidFill>
                  <a:schemeClr val="accent2"/>
                </a:solidFill>
              </a:defRPr>
            </a:lvl1pPr>
          </a:lstStyle>
          <a:p>
            <a:r>
              <a:rPr lang="en-US" dirty="0"/>
              <a:t>Presentation Title</a:t>
            </a:r>
          </a:p>
        </p:txBody>
      </p:sp>
      <p:pic>
        <p:nvPicPr>
          <p:cNvPr id="8" name="Picture 7" descr="A white letter on a black background&#10;&#10;Description automatically generated">
            <a:extLst>
              <a:ext uri="{FF2B5EF4-FFF2-40B4-BE49-F238E27FC236}">
                <a16:creationId xmlns:a16="http://schemas.microsoft.com/office/drawing/2014/main" id="{D7D2A508-9FBE-B7A2-A0F9-4172EBEDA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914400"/>
            <a:ext cx="1371600" cy="422910"/>
          </a:xfrm>
          <a:prstGeom prst="rect">
            <a:avLst/>
          </a:prstGeom>
        </p:spPr>
      </p:pic>
    </p:spTree>
    <p:extLst>
      <p:ext uri="{BB962C8B-B14F-4D97-AF65-F5344CB8AC3E}">
        <p14:creationId xmlns:p14="http://schemas.microsoft.com/office/powerpoint/2010/main" val="382055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ide by Side 3b">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03B57B3-D4B7-9FA5-932D-FC4CDF207373}"/>
              </a:ext>
            </a:extLst>
          </p:cNvPr>
          <p:cNvSpPr/>
          <p:nvPr/>
        </p:nvSpPr>
        <p:spPr>
          <a:xfrm>
            <a:off x="7760968" y="0"/>
            <a:ext cx="4431031" cy="6858000"/>
          </a:xfrm>
          <a:prstGeom prst="rect">
            <a:avLst/>
          </a:prstGeom>
          <a:solidFill>
            <a:srgbClr val="2432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 name="Group 1">
            <a:extLst>
              <a:ext uri="{FF2B5EF4-FFF2-40B4-BE49-F238E27FC236}">
                <a16:creationId xmlns:a16="http://schemas.microsoft.com/office/drawing/2014/main" id="{5AF2ADFD-B2A2-DCD5-4204-BB9D986F23FC}"/>
              </a:ext>
            </a:extLst>
          </p:cNvPr>
          <p:cNvGrpSpPr/>
          <p:nvPr/>
        </p:nvGrpSpPr>
        <p:grpSpPr>
          <a:xfrm>
            <a:off x="-774026" y="0"/>
            <a:ext cx="6425024" cy="5734948"/>
            <a:chOff x="3828105" y="445187"/>
            <a:chExt cx="7697736" cy="6870965"/>
          </a:xfrm>
        </p:grpSpPr>
        <p:sp>
          <p:nvSpPr>
            <p:cNvPr id="3" name="Freeform: Shape 12">
              <a:extLst>
                <a:ext uri="{FF2B5EF4-FFF2-40B4-BE49-F238E27FC236}">
                  <a16:creationId xmlns:a16="http://schemas.microsoft.com/office/drawing/2014/main" id="{2F709CE4-8296-4E73-E4C0-5ED8A6081DE8}"/>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4" name="Freeform: Shape 12">
              <a:extLst>
                <a:ext uri="{FF2B5EF4-FFF2-40B4-BE49-F238E27FC236}">
                  <a16:creationId xmlns:a16="http://schemas.microsoft.com/office/drawing/2014/main" id="{614CBDF0-D509-5625-FBDC-55824BA9A8CF}"/>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D602DE12-0006-1A2E-5C0A-01605CE83103}"/>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grpSp>
      <p:sp>
        <p:nvSpPr>
          <p:cNvPr id="7" name="Text Placeholder 2">
            <a:extLst>
              <a:ext uri="{FF2B5EF4-FFF2-40B4-BE49-F238E27FC236}">
                <a16:creationId xmlns:a16="http://schemas.microsoft.com/office/drawing/2014/main" id="{88108002-1B9F-0FF3-636B-CE8E5EA5019B}"/>
              </a:ext>
            </a:extLst>
          </p:cNvPr>
          <p:cNvSpPr>
            <a:spLocks noGrp="1"/>
          </p:cNvSpPr>
          <p:nvPr>
            <p:ph idx="1"/>
          </p:nvPr>
        </p:nvSpPr>
        <p:spPr>
          <a:xfrm>
            <a:off x="457200" y="1887991"/>
            <a:ext cx="6486120" cy="4353732"/>
          </a:xfrm>
          <a:prstGeom prst="rect">
            <a:avLst/>
          </a:prstGeom>
        </p:spPr>
        <p:txBody>
          <a:bodyPr vert="horz" lIns="91440" tIns="45720" rIns="91440" bIns="45720" rtlCol="0">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Text Placeholder 2">
            <a:extLst>
              <a:ext uri="{FF2B5EF4-FFF2-40B4-BE49-F238E27FC236}">
                <a16:creationId xmlns:a16="http://schemas.microsoft.com/office/drawing/2014/main" id="{0B3A19F2-F370-F17A-76F6-21154132C451}"/>
              </a:ext>
            </a:extLst>
          </p:cNvPr>
          <p:cNvSpPr>
            <a:spLocks noGrp="1"/>
          </p:cNvSpPr>
          <p:nvPr>
            <p:ph idx="15"/>
          </p:nvPr>
        </p:nvSpPr>
        <p:spPr>
          <a:xfrm>
            <a:off x="8132323" y="1097280"/>
            <a:ext cx="3833748" cy="5092215"/>
          </a:xfrm>
          <a:prstGeom prst="rect">
            <a:avLst/>
          </a:prstGeom>
        </p:spPr>
        <p:txBody>
          <a:bodyPr vert="horz" lIns="91440" tIns="45720" rIns="91440" bIns="45720"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pic>
        <p:nvPicPr>
          <p:cNvPr id="10" name="Picture 9" descr="A white letter on a black background&#10;&#10;Description automatically generated">
            <a:extLst>
              <a:ext uri="{FF2B5EF4-FFF2-40B4-BE49-F238E27FC236}">
                <a16:creationId xmlns:a16="http://schemas.microsoft.com/office/drawing/2014/main" id="{09BA77DB-A47F-B5EB-94C2-ABBF1CBCD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6" name="Slide Number Placeholder 5">
            <a:extLst>
              <a:ext uri="{FF2B5EF4-FFF2-40B4-BE49-F238E27FC236}">
                <a16:creationId xmlns:a16="http://schemas.microsoft.com/office/drawing/2014/main" id="{6059FA13-EFBE-A832-8FDF-228C1E3BFB0C}"/>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8" name="Title 9">
            <a:extLst>
              <a:ext uri="{FF2B5EF4-FFF2-40B4-BE49-F238E27FC236}">
                <a16:creationId xmlns:a16="http://schemas.microsoft.com/office/drawing/2014/main" id="{7D8CEBD1-F392-ED76-26D1-DB2A5AA9BC07}"/>
              </a:ext>
            </a:extLst>
          </p:cNvPr>
          <p:cNvSpPr>
            <a:spLocks noGrp="1"/>
          </p:cNvSpPr>
          <p:nvPr>
            <p:ph type="title"/>
          </p:nvPr>
        </p:nvSpPr>
        <p:spPr>
          <a:xfrm>
            <a:off x="457200" y="1051082"/>
            <a:ext cx="6486120" cy="776531"/>
          </a:xfrm>
        </p:spPr>
        <p:txBody>
          <a:bodyPr>
            <a:noAutofit/>
          </a:bodyPr>
          <a:lstStyle>
            <a:lvl1pPr>
              <a:defRPr sz="3200"/>
            </a:lvl1pPr>
          </a:lstStyle>
          <a:p>
            <a:r>
              <a:rPr lang="en-US"/>
              <a:t>Click to edit Master title style</a:t>
            </a:r>
          </a:p>
        </p:txBody>
      </p:sp>
    </p:spTree>
    <p:extLst>
      <p:ext uri="{BB962C8B-B14F-4D97-AF65-F5344CB8AC3E}">
        <p14:creationId xmlns:p14="http://schemas.microsoft.com/office/powerpoint/2010/main" val="1729497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ig Idea 1">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452ED1-8242-AC30-FD4A-B37D58EEE25D}"/>
              </a:ext>
            </a:extLst>
          </p:cNvPr>
          <p:cNvSpPr/>
          <p:nvPr/>
        </p:nvSpPr>
        <p:spPr>
          <a:xfrm>
            <a:off x="0" y="1783093"/>
            <a:ext cx="12192000" cy="344129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420EA41-A910-94F7-6DF1-5A119B8ECC22}"/>
              </a:ext>
            </a:extLst>
          </p:cNvPr>
          <p:cNvGrpSpPr/>
          <p:nvPr/>
        </p:nvGrpSpPr>
        <p:grpSpPr>
          <a:xfrm>
            <a:off x="3144138" y="938112"/>
            <a:ext cx="6425024" cy="5734948"/>
            <a:chOff x="3828105" y="445187"/>
            <a:chExt cx="7697736" cy="6870965"/>
          </a:xfrm>
        </p:grpSpPr>
        <p:sp>
          <p:nvSpPr>
            <p:cNvPr id="4" name="Freeform: Shape 12">
              <a:extLst>
                <a:ext uri="{FF2B5EF4-FFF2-40B4-BE49-F238E27FC236}">
                  <a16:creationId xmlns:a16="http://schemas.microsoft.com/office/drawing/2014/main" id="{8830121E-2CB2-E229-52D5-2201F5CDAB30}"/>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07BBDB87-E4C6-61A0-152C-E5C6F5AC140A}"/>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sp>
          <p:nvSpPr>
            <p:cNvPr id="8" name="Freeform: Shape 12">
              <a:extLst>
                <a:ext uri="{FF2B5EF4-FFF2-40B4-BE49-F238E27FC236}">
                  <a16:creationId xmlns:a16="http://schemas.microsoft.com/office/drawing/2014/main" id="{E1A5916F-3848-3F8A-9B65-802B393C2E44}"/>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grpSp>
      <p:sp>
        <p:nvSpPr>
          <p:cNvPr id="6" name="Text Placeholder 23">
            <a:extLst>
              <a:ext uri="{FF2B5EF4-FFF2-40B4-BE49-F238E27FC236}">
                <a16:creationId xmlns:a16="http://schemas.microsoft.com/office/drawing/2014/main" id="{837E20C7-4798-DBDD-FD64-8993CCDBD97B}"/>
              </a:ext>
            </a:extLst>
          </p:cNvPr>
          <p:cNvSpPr>
            <a:spLocks noGrp="1"/>
          </p:cNvSpPr>
          <p:nvPr>
            <p:ph type="body" sz="quarter" idx="12"/>
          </p:nvPr>
        </p:nvSpPr>
        <p:spPr>
          <a:xfrm>
            <a:off x="3308729" y="4096048"/>
            <a:ext cx="8065985" cy="544778"/>
          </a:xfrm>
        </p:spPr>
        <p:txBody>
          <a:bodyPr anchor="ctr">
            <a:noAutofit/>
          </a:bodyPr>
          <a:lstStyle>
            <a:lvl1pPr marL="0" indent="0" algn="l">
              <a:buNone/>
              <a:defRPr sz="32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0" name="Teardrop 9">
            <a:extLst>
              <a:ext uri="{FF2B5EF4-FFF2-40B4-BE49-F238E27FC236}">
                <a16:creationId xmlns:a16="http://schemas.microsoft.com/office/drawing/2014/main" id="{309B0041-2B84-865C-29E1-9CD84D938280}"/>
              </a:ext>
            </a:extLst>
          </p:cNvPr>
          <p:cNvSpPr/>
          <p:nvPr/>
        </p:nvSpPr>
        <p:spPr>
          <a:xfrm rot="5400000">
            <a:off x="1940769" y="2986995"/>
            <a:ext cx="1050969" cy="1050969"/>
          </a:xfrm>
          <a:prstGeom prst="teardrop">
            <a:avLst/>
          </a:prstGeom>
          <a:solidFill>
            <a:srgbClr val="FDBE5D">
              <a:alpha val="8219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itle 13">
            <a:extLst>
              <a:ext uri="{FF2B5EF4-FFF2-40B4-BE49-F238E27FC236}">
                <a16:creationId xmlns:a16="http://schemas.microsoft.com/office/drawing/2014/main" id="{A97373FF-A268-FAFF-F445-A0CE9B9D2C5A}"/>
              </a:ext>
            </a:extLst>
          </p:cNvPr>
          <p:cNvSpPr>
            <a:spLocks noGrp="1"/>
          </p:cNvSpPr>
          <p:nvPr>
            <p:ph type="title"/>
          </p:nvPr>
        </p:nvSpPr>
        <p:spPr>
          <a:xfrm>
            <a:off x="3308730" y="2978253"/>
            <a:ext cx="8065986" cy="1050970"/>
          </a:xfrm>
        </p:spPr>
        <p:txBody>
          <a:bodyPr/>
          <a:lstStyle>
            <a:lvl1pPr>
              <a:defRPr>
                <a:solidFill>
                  <a:schemeClr val="bg1"/>
                </a:solidFill>
              </a:defRPr>
            </a:lvl1pPr>
          </a:lstStyle>
          <a:p>
            <a:r>
              <a:rPr lang="en-US"/>
              <a:t>Click to edit Master title style</a:t>
            </a:r>
          </a:p>
        </p:txBody>
      </p:sp>
      <p:sp>
        <p:nvSpPr>
          <p:cNvPr id="15" name="Teardrop 14">
            <a:extLst>
              <a:ext uri="{FF2B5EF4-FFF2-40B4-BE49-F238E27FC236}">
                <a16:creationId xmlns:a16="http://schemas.microsoft.com/office/drawing/2014/main" id="{88A14D0E-D7C4-65B2-FAFD-5C394C95FA30}"/>
              </a:ext>
            </a:extLst>
          </p:cNvPr>
          <p:cNvSpPr/>
          <p:nvPr/>
        </p:nvSpPr>
        <p:spPr>
          <a:xfrm rot="5400000">
            <a:off x="2093169" y="3149227"/>
            <a:ext cx="1050969" cy="1050969"/>
          </a:xfrm>
          <a:prstGeom prst="teardrop">
            <a:avLst/>
          </a:prstGeom>
          <a:solidFill>
            <a:srgbClr val="FDBE5D">
              <a:alpha val="8219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Slide Number Placeholder 5">
            <a:extLst>
              <a:ext uri="{FF2B5EF4-FFF2-40B4-BE49-F238E27FC236}">
                <a16:creationId xmlns:a16="http://schemas.microsoft.com/office/drawing/2014/main" id="{219C2B28-19AF-949B-6646-B434FEE64CD0}"/>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16" name="Rectangle 15">
            <a:extLst>
              <a:ext uri="{FF2B5EF4-FFF2-40B4-BE49-F238E27FC236}">
                <a16:creationId xmlns:a16="http://schemas.microsoft.com/office/drawing/2014/main" id="{5954AEAC-0BA9-8115-1DC8-E6D637EEF4FE}"/>
              </a:ext>
            </a:extLst>
          </p:cNvPr>
          <p:cNvSpPr/>
          <p:nvPr/>
        </p:nvSpPr>
        <p:spPr>
          <a:xfrm>
            <a:off x="9831" y="0"/>
            <a:ext cx="10028903" cy="17830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7E5016-007A-1A11-290C-3A1E9FA6AF90}"/>
              </a:ext>
            </a:extLst>
          </p:cNvPr>
          <p:cNvSpPr/>
          <p:nvPr/>
        </p:nvSpPr>
        <p:spPr>
          <a:xfrm>
            <a:off x="0" y="5224383"/>
            <a:ext cx="12192000" cy="1633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8030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ig Idea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452ED1-8242-AC30-FD4A-B37D58EEE25D}"/>
              </a:ext>
            </a:extLst>
          </p:cNvPr>
          <p:cNvSpPr/>
          <p:nvPr/>
        </p:nvSpPr>
        <p:spPr>
          <a:xfrm>
            <a:off x="0" y="1783093"/>
            <a:ext cx="12192000" cy="3441290"/>
          </a:xfrm>
          <a:prstGeom prst="rect">
            <a:avLst/>
          </a:prstGeom>
          <a:gradFill flip="none" rotWithShape="1">
            <a:gsLst>
              <a:gs pos="0">
                <a:schemeClr val="accent3">
                  <a:lumMod val="89000"/>
                </a:schemeClr>
              </a:gs>
              <a:gs pos="23000">
                <a:schemeClr val="accent3">
                  <a:lumMod val="99000"/>
                </a:schemeClr>
              </a:gs>
              <a:gs pos="69000">
                <a:schemeClr val="accent3">
                  <a:lumMod val="75000"/>
                </a:schemeClr>
              </a:gs>
              <a:gs pos="97000">
                <a:schemeClr val="accent3">
                  <a:lumMod val="7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420EA41-A910-94F7-6DF1-5A119B8ECC22}"/>
              </a:ext>
            </a:extLst>
          </p:cNvPr>
          <p:cNvGrpSpPr/>
          <p:nvPr/>
        </p:nvGrpSpPr>
        <p:grpSpPr>
          <a:xfrm>
            <a:off x="3144138" y="938112"/>
            <a:ext cx="6425024" cy="5734948"/>
            <a:chOff x="3828105" y="445187"/>
            <a:chExt cx="7697736" cy="6870965"/>
          </a:xfrm>
        </p:grpSpPr>
        <p:sp>
          <p:nvSpPr>
            <p:cNvPr id="4" name="Freeform: Shape 12">
              <a:extLst>
                <a:ext uri="{FF2B5EF4-FFF2-40B4-BE49-F238E27FC236}">
                  <a16:creationId xmlns:a16="http://schemas.microsoft.com/office/drawing/2014/main" id="{8830121E-2CB2-E229-52D5-2201F5CDAB30}"/>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07BBDB87-E4C6-61A0-152C-E5C6F5AC140A}"/>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sp>
          <p:nvSpPr>
            <p:cNvPr id="8" name="Freeform: Shape 12">
              <a:extLst>
                <a:ext uri="{FF2B5EF4-FFF2-40B4-BE49-F238E27FC236}">
                  <a16:creationId xmlns:a16="http://schemas.microsoft.com/office/drawing/2014/main" id="{E1A5916F-3848-3F8A-9B65-802B393C2E44}"/>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grpSp>
      <p:sp>
        <p:nvSpPr>
          <p:cNvPr id="6" name="Text Placeholder 23">
            <a:extLst>
              <a:ext uri="{FF2B5EF4-FFF2-40B4-BE49-F238E27FC236}">
                <a16:creationId xmlns:a16="http://schemas.microsoft.com/office/drawing/2014/main" id="{837E20C7-4798-DBDD-FD64-8993CCDBD97B}"/>
              </a:ext>
            </a:extLst>
          </p:cNvPr>
          <p:cNvSpPr>
            <a:spLocks noGrp="1"/>
          </p:cNvSpPr>
          <p:nvPr>
            <p:ph type="body" sz="quarter" idx="12"/>
          </p:nvPr>
        </p:nvSpPr>
        <p:spPr>
          <a:xfrm>
            <a:off x="3308729" y="4096048"/>
            <a:ext cx="8065985" cy="544778"/>
          </a:xfrm>
        </p:spPr>
        <p:txBody>
          <a:bodyPr anchor="ctr">
            <a:noAutofit/>
          </a:bodyPr>
          <a:lstStyle>
            <a:lvl1pPr marL="0" indent="0" algn="l">
              <a:buNone/>
              <a:defRPr sz="32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0" name="Teardrop 9">
            <a:extLst>
              <a:ext uri="{FF2B5EF4-FFF2-40B4-BE49-F238E27FC236}">
                <a16:creationId xmlns:a16="http://schemas.microsoft.com/office/drawing/2014/main" id="{309B0041-2B84-865C-29E1-9CD84D938280}"/>
              </a:ext>
            </a:extLst>
          </p:cNvPr>
          <p:cNvSpPr/>
          <p:nvPr/>
        </p:nvSpPr>
        <p:spPr>
          <a:xfrm rot="5400000">
            <a:off x="1940769" y="2986995"/>
            <a:ext cx="1050969" cy="1050969"/>
          </a:xfrm>
          <a:prstGeom prst="teardrop">
            <a:avLst/>
          </a:prstGeom>
          <a:solidFill>
            <a:srgbClr val="FDBE5D">
              <a:alpha val="8219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itle 13">
            <a:extLst>
              <a:ext uri="{FF2B5EF4-FFF2-40B4-BE49-F238E27FC236}">
                <a16:creationId xmlns:a16="http://schemas.microsoft.com/office/drawing/2014/main" id="{A97373FF-A268-FAFF-F445-A0CE9B9D2C5A}"/>
              </a:ext>
            </a:extLst>
          </p:cNvPr>
          <p:cNvSpPr>
            <a:spLocks noGrp="1"/>
          </p:cNvSpPr>
          <p:nvPr>
            <p:ph type="title"/>
          </p:nvPr>
        </p:nvSpPr>
        <p:spPr>
          <a:xfrm>
            <a:off x="3308730" y="2978253"/>
            <a:ext cx="8065986" cy="1050970"/>
          </a:xfrm>
        </p:spPr>
        <p:txBody>
          <a:bodyPr/>
          <a:lstStyle>
            <a:lvl1pPr>
              <a:defRPr>
                <a:solidFill>
                  <a:schemeClr val="bg1"/>
                </a:solidFill>
              </a:defRPr>
            </a:lvl1pPr>
          </a:lstStyle>
          <a:p>
            <a:r>
              <a:rPr lang="en-US"/>
              <a:t>Click to edit Master title style</a:t>
            </a:r>
          </a:p>
        </p:txBody>
      </p:sp>
      <p:sp>
        <p:nvSpPr>
          <p:cNvPr id="15" name="Teardrop 14">
            <a:extLst>
              <a:ext uri="{FF2B5EF4-FFF2-40B4-BE49-F238E27FC236}">
                <a16:creationId xmlns:a16="http://schemas.microsoft.com/office/drawing/2014/main" id="{88A14D0E-D7C4-65B2-FAFD-5C394C95FA30}"/>
              </a:ext>
            </a:extLst>
          </p:cNvPr>
          <p:cNvSpPr/>
          <p:nvPr/>
        </p:nvSpPr>
        <p:spPr>
          <a:xfrm rot="5400000">
            <a:off x="2093169" y="3149227"/>
            <a:ext cx="1050969" cy="1050969"/>
          </a:xfrm>
          <a:prstGeom prst="teardrop">
            <a:avLst/>
          </a:prstGeom>
          <a:solidFill>
            <a:srgbClr val="FDBE5D">
              <a:alpha val="8219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Slide Number Placeholder 5">
            <a:extLst>
              <a:ext uri="{FF2B5EF4-FFF2-40B4-BE49-F238E27FC236}">
                <a16:creationId xmlns:a16="http://schemas.microsoft.com/office/drawing/2014/main" id="{219C2B28-19AF-949B-6646-B434FEE64CD0}"/>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16" name="Rectangle 15">
            <a:extLst>
              <a:ext uri="{FF2B5EF4-FFF2-40B4-BE49-F238E27FC236}">
                <a16:creationId xmlns:a16="http://schemas.microsoft.com/office/drawing/2014/main" id="{5954AEAC-0BA9-8115-1DC8-E6D637EEF4FE}"/>
              </a:ext>
            </a:extLst>
          </p:cNvPr>
          <p:cNvSpPr/>
          <p:nvPr/>
        </p:nvSpPr>
        <p:spPr>
          <a:xfrm>
            <a:off x="9831" y="0"/>
            <a:ext cx="10028903" cy="17830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7E5016-007A-1A11-290C-3A1E9FA6AF90}"/>
              </a:ext>
            </a:extLst>
          </p:cNvPr>
          <p:cNvSpPr/>
          <p:nvPr/>
        </p:nvSpPr>
        <p:spPr>
          <a:xfrm>
            <a:off x="0" y="5224383"/>
            <a:ext cx="12192000" cy="1633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6519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ig Idea 3">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452ED1-8242-AC30-FD4A-B37D58EEE25D}"/>
              </a:ext>
            </a:extLst>
          </p:cNvPr>
          <p:cNvSpPr/>
          <p:nvPr/>
        </p:nvSpPr>
        <p:spPr>
          <a:xfrm>
            <a:off x="0" y="1783093"/>
            <a:ext cx="12192000" cy="3441290"/>
          </a:xfrm>
          <a:prstGeom prst="rect">
            <a:avLst/>
          </a:prstGeom>
          <a:gradFill flip="none" rotWithShape="1">
            <a:gsLst>
              <a:gs pos="0">
                <a:schemeClr val="accent5">
                  <a:lumMod val="40000"/>
                  <a:lumOff val="60000"/>
                </a:schemeClr>
              </a:gs>
              <a:gs pos="22000">
                <a:schemeClr val="accent5">
                  <a:lumMod val="95000"/>
                  <a:lumOff val="5000"/>
                </a:schemeClr>
              </a:gs>
              <a:gs pos="100000">
                <a:schemeClr val="accent5">
                  <a:lumMod val="60000"/>
                </a:schemeClr>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420EA41-A910-94F7-6DF1-5A119B8ECC22}"/>
              </a:ext>
            </a:extLst>
          </p:cNvPr>
          <p:cNvGrpSpPr/>
          <p:nvPr/>
        </p:nvGrpSpPr>
        <p:grpSpPr>
          <a:xfrm>
            <a:off x="3144138" y="938112"/>
            <a:ext cx="6425024" cy="5734948"/>
            <a:chOff x="3828105" y="445187"/>
            <a:chExt cx="7697736" cy="6870965"/>
          </a:xfrm>
        </p:grpSpPr>
        <p:sp>
          <p:nvSpPr>
            <p:cNvPr id="4" name="Freeform: Shape 12">
              <a:extLst>
                <a:ext uri="{FF2B5EF4-FFF2-40B4-BE49-F238E27FC236}">
                  <a16:creationId xmlns:a16="http://schemas.microsoft.com/office/drawing/2014/main" id="{8830121E-2CB2-E229-52D5-2201F5CDAB30}"/>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07BBDB87-E4C6-61A0-152C-E5C6F5AC140A}"/>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sp>
          <p:nvSpPr>
            <p:cNvPr id="8" name="Freeform: Shape 12">
              <a:extLst>
                <a:ext uri="{FF2B5EF4-FFF2-40B4-BE49-F238E27FC236}">
                  <a16:creationId xmlns:a16="http://schemas.microsoft.com/office/drawing/2014/main" id="{E1A5916F-3848-3F8A-9B65-802B393C2E44}"/>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grpSp>
      <p:sp>
        <p:nvSpPr>
          <p:cNvPr id="6" name="Text Placeholder 23">
            <a:extLst>
              <a:ext uri="{FF2B5EF4-FFF2-40B4-BE49-F238E27FC236}">
                <a16:creationId xmlns:a16="http://schemas.microsoft.com/office/drawing/2014/main" id="{837E20C7-4798-DBDD-FD64-8993CCDBD97B}"/>
              </a:ext>
            </a:extLst>
          </p:cNvPr>
          <p:cNvSpPr>
            <a:spLocks noGrp="1"/>
          </p:cNvSpPr>
          <p:nvPr>
            <p:ph type="body" sz="quarter" idx="12"/>
          </p:nvPr>
        </p:nvSpPr>
        <p:spPr>
          <a:xfrm>
            <a:off x="3308729" y="4096048"/>
            <a:ext cx="8065985" cy="544778"/>
          </a:xfrm>
        </p:spPr>
        <p:txBody>
          <a:bodyPr anchor="ctr">
            <a:noAutofit/>
          </a:bodyPr>
          <a:lstStyle>
            <a:lvl1pPr marL="0" indent="0" algn="l">
              <a:buNone/>
              <a:defRPr sz="3200" b="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0" name="Teardrop 9">
            <a:extLst>
              <a:ext uri="{FF2B5EF4-FFF2-40B4-BE49-F238E27FC236}">
                <a16:creationId xmlns:a16="http://schemas.microsoft.com/office/drawing/2014/main" id="{309B0041-2B84-865C-29E1-9CD84D938280}"/>
              </a:ext>
            </a:extLst>
          </p:cNvPr>
          <p:cNvSpPr/>
          <p:nvPr/>
        </p:nvSpPr>
        <p:spPr>
          <a:xfrm rot="5400000">
            <a:off x="1940769" y="2986995"/>
            <a:ext cx="1050969" cy="1050969"/>
          </a:xfrm>
          <a:prstGeom prst="teardrop">
            <a:avLst/>
          </a:prstGeom>
          <a:solidFill>
            <a:schemeClr val="accent3">
              <a:alpha val="4978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itle 13">
            <a:extLst>
              <a:ext uri="{FF2B5EF4-FFF2-40B4-BE49-F238E27FC236}">
                <a16:creationId xmlns:a16="http://schemas.microsoft.com/office/drawing/2014/main" id="{A97373FF-A268-FAFF-F445-A0CE9B9D2C5A}"/>
              </a:ext>
            </a:extLst>
          </p:cNvPr>
          <p:cNvSpPr>
            <a:spLocks noGrp="1"/>
          </p:cNvSpPr>
          <p:nvPr>
            <p:ph type="title"/>
          </p:nvPr>
        </p:nvSpPr>
        <p:spPr>
          <a:xfrm>
            <a:off x="3308730" y="2978253"/>
            <a:ext cx="8065986" cy="1050970"/>
          </a:xfrm>
        </p:spPr>
        <p:txBody>
          <a:bodyPr/>
          <a:lstStyle>
            <a:lvl1pPr>
              <a:defRPr>
                <a:solidFill>
                  <a:schemeClr val="accent3"/>
                </a:solidFill>
              </a:defRPr>
            </a:lvl1pPr>
          </a:lstStyle>
          <a:p>
            <a:r>
              <a:rPr lang="en-US"/>
              <a:t>Click to edit Master title style</a:t>
            </a:r>
          </a:p>
        </p:txBody>
      </p:sp>
      <p:sp>
        <p:nvSpPr>
          <p:cNvPr id="15" name="Teardrop 14">
            <a:extLst>
              <a:ext uri="{FF2B5EF4-FFF2-40B4-BE49-F238E27FC236}">
                <a16:creationId xmlns:a16="http://schemas.microsoft.com/office/drawing/2014/main" id="{88A14D0E-D7C4-65B2-FAFD-5C394C95FA30}"/>
              </a:ext>
            </a:extLst>
          </p:cNvPr>
          <p:cNvSpPr/>
          <p:nvPr/>
        </p:nvSpPr>
        <p:spPr>
          <a:xfrm rot="5400000">
            <a:off x="2093169" y="3149227"/>
            <a:ext cx="1050969" cy="1050969"/>
          </a:xfrm>
          <a:prstGeom prst="teardrop">
            <a:avLst/>
          </a:prstGeom>
          <a:solidFill>
            <a:schemeClr val="accent3">
              <a:alpha val="4978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Slide Number Placeholder 5">
            <a:extLst>
              <a:ext uri="{FF2B5EF4-FFF2-40B4-BE49-F238E27FC236}">
                <a16:creationId xmlns:a16="http://schemas.microsoft.com/office/drawing/2014/main" id="{219C2B28-19AF-949B-6646-B434FEE64CD0}"/>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16" name="Rectangle 15">
            <a:extLst>
              <a:ext uri="{FF2B5EF4-FFF2-40B4-BE49-F238E27FC236}">
                <a16:creationId xmlns:a16="http://schemas.microsoft.com/office/drawing/2014/main" id="{5954AEAC-0BA9-8115-1DC8-E6D637EEF4FE}"/>
              </a:ext>
            </a:extLst>
          </p:cNvPr>
          <p:cNvSpPr/>
          <p:nvPr/>
        </p:nvSpPr>
        <p:spPr>
          <a:xfrm>
            <a:off x="9831" y="0"/>
            <a:ext cx="10028903" cy="17830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7E5016-007A-1A11-290C-3A1E9FA6AF90}"/>
              </a:ext>
            </a:extLst>
          </p:cNvPr>
          <p:cNvSpPr/>
          <p:nvPr/>
        </p:nvSpPr>
        <p:spPr>
          <a:xfrm>
            <a:off x="0" y="5224383"/>
            <a:ext cx="12192000" cy="1633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212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ig Idea 4">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452ED1-8242-AC30-FD4A-B37D58EEE25D}"/>
              </a:ext>
            </a:extLst>
          </p:cNvPr>
          <p:cNvSpPr/>
          <p:nvPr/>
        </p:nvSpPr>
        <p:spPr>
          <a:xfrm>
            <a:off x="0" y="1783093"/>
            <a:ext cx="12192000" cy="3441290"/>
          </a:xfrm>
          <a:prstGeom prst="rect">
            <a:avLst/>
          </a:prstGeom>
          <a:gradFill flip="none" rotWithShape="1">
            <a:gsLst>
              <a:gs pos="0">
                <a:schemeClr val="accent6">
                  <a:lumMod val="97533"/>
                  <a:lumOff val="2467"/>
                </a:schemeClr>
              </a:gs>
              <a:gs pos="24000">
                <a:schemeClr val="accent6">
                  <a:lumMod val="95000"/>
                  <a:lumOff val="5000"/>
                </a:schemeClr>
              </a:gs>
              <a:gs pos="100000">
                <a:schemeClr val="accent6">
                  <a:lumMod val="60000"/>
                </a:schemeClr>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420EA41-A910-94F7-6DF1-5A119B8ECC22}"/>
              </a:ext>
            </a:extLst>
          </p:cNvPr>
          <p:cNvGrpSpPr/>
          <p:nvPr/>
        </p:nvGrpSpPr>
        <p:grpSpPr>
          <a:xfrm>
            <a:off x="3144138" y="938112"/>
            <a:ext cx="6425024" cy="5734948"/>
            <a:chOff x="3828105" y="445187"/>
            <a:chExt cx="7697736" cy="6870965"/>
          </a:xfrm>
        </p:grpSpPr>
        <p:sp>
          <p:nvSpPr>
            <p:cNvPr id="4" name="Freeform: Shape 12">
              <a:extLst>
                <a:ext uri="{FF2B5EF4-FFF2-40B4-BE49-F238E27FC236}">
                  <a16:creationId xmlns:a16="http://schemas.microsoft.com/office/drawing/2014/main" id="{8830121E-2CB2-E229-52D5-2201F5CDAB30}"/>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07BBDB87-E4C6-61A0-152C-E5C6F5AC140A}"/>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sp>
          <p:nvSpPr>
            <p:cNvPr id="8" name="Freeform: Shape 12">
              <a:extLst>
                <a:ext uri="{FF2B5EF4-FFF2-40B4-BE49-F238E27FC236}">
                  <a16:creationId xmlns:a16="http://schemas.microsoft.com/office/drawing/2014/main" id="{E1A5916F-3848-3F8A-9B65-802B393C2E44}"/>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grpSp>
      <p:sp>
        <p:nvSpPr>
          <p:cNvPr id="6" name="Text Placeholder 23">
            <a:extLst>
              <a:ext uri="{FF2B5EF4-FFF2-40B4-BE49-F238E27FC236}">
                <a16:creationId xmlns:a16="http://schemas.microsoft.com/office/drawing/2014/main" id="{837E20C7-4798-DBDD-FD64-8993CCDBD97B}"/>
              </a:ext>
            </a:extLst>
          </p:cNvPr>
          <p:cNvSpPr>
            <a:spLocks noGrp="1"/>
          </p:cNvSpPr>
          <p:nvPr>
            <p:ph type="body" sz="quarter" idx="12"/>
          </p:nvPr>
        </p:nvSpPr>
        <p:spPr>
          <a:xfrm>
            <a:off x="3308729" y="4096048"/>
            <a:ext cx="8065985" cy="544778"/>
          </a:xfrm>
        </p:spPr>
        <p:txBody>
          <a:bodyPr anchor="ctr">
            <a:noAutofit/>
          </a:bodyPr>
          <a:lstStyle>
            <a:lvl1pPr marL="0" indent="0" algn="l">
              <a:buNone/>
              <a:defRPr sz="3200" b="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0" name="Teardrop 9">
            <a:extLst>
              <a:ext uri="{FF2B5EF4-FFF2-40B4-BE49-F238E27FC236}">
                <a16:creationId xmlns:a16="http://schemas.microsoft.com/office/drawing/2014/main" id="{309B0041-2B84-865C-29E1-9CD84D938280}"/>
              </a:ext>
            </a:extLst>
          </p:cNvPr>
          <p:cNvSpPr/>
          <p:nvPr/>
        </p:nvSpPr>
        <p:spPr>
          <a:xfrm rot="5400000">
            <a:off x="1940769" y="2986995"/>
            <a:ext cx="1050969" cy="1050969"/>
          </a:xfrm>
          <a:prstGeom prst="teardrop">
            <a:avLst/>
          </a:prstGeom>
          <a:solidFill>
            <a:schemeClr val="accent3">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itle 13">
            <a:extLst>
              <a:ext uri="{FF2B5EF4-FFF2-40B4-BE49-F238E27FC236}">
                <a16:creationId xmlns:a16="http://schemas.microsoft.com/office/drawing/2014/main" id="{A97373FF-A268-FAFF-F445-A0CE9B9D2C5A}"/>
              </a:ext>
            </a:extLst>
          </p:cNvPr>
          <p:cNvSpPr>
            <a:spLocks noGrp="1"/>
          </p:cNvSpPr>
          <p:nvPr>
            <p:ph type="title"/>
          </p:nvPr>
        </p:nvSpPr>
        <p:spPr>
          <a:xfrm>
            <a:off x="3308730" y="2978253"/>
            <a:ext cx="8065986" cy="1050970"/>
          </a:xfrm>
        </p:spPr>
        <p:txBody>
          <a:bodyPr/>
          <a:lstStyle>
            <a:lvl1pPr>
              <a:defRPr>
                <a:solidFill>
                  <a:schemeClr val="accent3"/>
                </a:solidFill>
              </a:defRPr>
            </a:lvl1pPr>
          </a:lstStyle>
          <a:p>
            <a:r>
              <a:rPr lang="en-US"/>
              <a:t>Click to edit Master title style</a:t>
            </a:r>
            <a:endParaRPr lang="en-US" dirty="0"/>
          </a:p>
        </p:txBody>
      </p:sp>
      <p:sp>
        <p:nvSpPr>
          <p:cNvPr id="26" name="Slide Number Placeholder 5">
            <a:extLst>
              <a:ext uri="{FF2B5EF4-FFF2-40B4-BE49-F238E27FC236}">
                <a16:creationId xmlns:a16="http://schemas.microsoft.com/office/drawing/2014/main" id="{219C2B28-19AF-949B-6646-B434FEE64CD0}"/>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16" name="Rectangle 15">
            <a:extLst>
              <a:ext uri="{FF2B5EF4-FFF2-40B4-BE49-F238E27FC236}">
                <a16:creationId xmlns:a16="http://schemas.microsoft.com/office/drawing/2014/main" id="{5954AEAC-0BA9-8115-1DC8-E6D637EEF4FE}"/>
              </a:ext>
            </a:extLst>
          </p:cNvPr>
          <p:cNvSpPr/>
          <p:nvPr/>
        </p:nvSpPr>
        <p:spPr>
          <a:xfrm>
            <a:off x="9831" y="0"/>
            <a:ext cx="10028903" cy="17830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7E5016-007A-1A11-290C-3A1E9FA6AF90}"/>
              </a:ext>
            </a:extLst>
          </p:cNvPr>
          <p:cNvSpPr/>
          <p:nvPr/>
        </p:nvSpPr>
        <p:spPr>
          <a:xfrm>
            <a:off x="0" y="5224383"/>
            <a:ext cx="12192000" cy="1633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ardrop 14">
            <a:extLst>
              <a:ext uri="{FF2B5EF4-FFF2-40B4-BE49-F238E27FC236}">
                <a16:creationId xmlns:a16="http://schemas.microsoft.com/office/drawing/2014/main" id="{88A14D0E-D7C4-65B2-FAFD-5C394C95FA30}"/>
              </a:ext>
            </a:extLst>
          </p:cNvPr>
          <p:cNvSpPr/>
          <p:nvPr/>
        </p:nvSpPr>
        <p:spPr>
          <a:xfrm rot="5400000">
            <a:off x="2093169" y="3149227"/>
            <a:ext cx="1050969" cy="1050969"/>
          </a:xfrm>
          <a:prstGeom prst="teardrop">
            <a:avLst/>
          </a:prstGeom>
          <a:solidFill>
            <a:schemeClr val="accent3">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20781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Big List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9F2FDE-1D39-D408-0F54-8CCF1957F7BC}"/>
              </a:ext>
            </a:extLst>
          </p:cNvPr>
          <p:cNvSpPr/>
          <p:nvPr/>
        </p:nvSpPr>
        <p:spPr>
          <a:xfrm>
            <a:off x="0" y="-7938"/>
            <a:ext cx="12198554" cy="4300537"/>
          </a:xfrm>
          <a:prstGeom prst="rect">
            <a:avLst/>
          </a:prstGeom>
          <a:gradFill flip="none" rotWithShape="1">
            <a:gsLst>
              <a:gs pos="0">
                <a:schemeClr val="accent1">
                  <a:lumMod val="40000"/>
                  <a:lumOff val="60000"/>
                </a:schemeClr>
              </a:gs>
              <a:gs pos="28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7" name="Group 16">
            <a:extLst>
              <a:ext uri="{FF2B5EF4-FFF2-40B4-BE49-F238E27FC236}">
                <a16:creationId xmlns:a16="http://schemas.microsoft.com/office/drawing/2014/main" id="{2DA19B73-5841-87A5-6FFB-3A132A3E3423}"/>
              </a:ext>
            </a:extLst>
          </p:cNvPr>
          <p:cNvGrpSpPr/>
          <p:nvPr/>
        </p:nvGrpSpPr>
        <p:grpSpPr>
          <a:xfrm>
            <a:off x="-362546" y="-22860"/>
            <a:ext cx="5414606" cy="4833053"/>
            <a:chOff x="3828105" y="445187"/>
            <a:chExt cx="7697736" cy="6870965"/>
          </a:xfrm>
        </p:grpSpPr>
        <p:sp>
          <p:nvSpPr>
            <p:cNvPr id="18" name="Freeform: Shape 12">
              <a:extLst>
                <a:ext uri="{FF2B5EF4-FFF2-40B4-BE49-F238E27FC236}">
                  <a16:creationId xmlns:a16="http://schemas.microsoft.com/office/drawing/2014/main" id="{EBD84334-F719-3F29-0792-28F81E3DB65A}"/>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sp>
          <p:nvSpPr>
            <p:cNvPr id="19" name="Freeform: Shape 12">
              <a:extLst>
                <a:ext uri="{FF2B5EF4-FFF2-40B4-BE49-F238E27FC236}">
                  <a16:creationId xmlns:a16="http://schemas.microsoft.com/office/drawing/2014/main" id="{D0186F15-E584-808B-D186-7F10A50786D3}"/>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sp>
          <p:nvSpPr>
            <p:cNvPr id="20" name="Freeform: Shape 12">
              <a:extLst>
                <a:ext uri="{FF2B5EF4-FFF2-40B4-BE49-F238E27FC236}">
                  <a16:creationId xmlns:a16="http://schemas.microsoft.com/office/drawing/2014/main" id="{D5641227-3C7B-543C-5D4E-63441DDA8BD4}"/>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grpSp>
      <p:pic>
        <p:nvPicPr>
          <p:cNvPr id="6" name="Picture 5" descr="A white letter on a black background&#10;&#10;Description automatically generated">
            <a:extLst>
              <a:ext uri="{FF2B5EF4-FFF2-40B4-BE49-F238E27FC236}">
                <a16:creationId xmlns:a16="http://schemas.microsoft.com/office/drawing/2014/main" id="{BB570485-0366-1D78-5859-04CC13E9F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44" name="Text Placeholder 16">
            <a:extLst>
              <a:ext uri="{FF2B5EF4-FFF2-40B4-BE49-F238E27FC236}">
                <a16:creationId xmlns:a16="http://schemas.microsoft.com/office/drawing/2014/main" id="{C21DEC4A-EB64-EB9E-F845-F1105E511C2A}"/>
              </a:ext>
            </a:extLst>
          </p:cNvPr>
          <p:cNvSpPr>
            <a:spLocks noGrp="1"/>
          </p:cNvSpPr>
          <p:nvPr>
            <p:ph type="body" sz="quarter" idx="14"/>
          </p:nvPr>
        </p:nvSpPr>
        <p:spPr>
          <a:xfrm>
            <a:off x="1013518" y="4859577"/>
            <a:ext cx="1827574"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9" name="Slide Number Placeholder 5">
            <a:extLst>
              <a:ext uri="{FF2B5EF4-FFF2-40B4-BE49-F238E27FC236}">
                <a16:creationId xmlns:a16="http://schemas.microsoft.com/office/drawing/2014/main" id="{B7D827F6-2DEB-10CE-F1B7-E472571F9836}"/>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10" name="Title 9">
            <a:extLst>
              <a:ext uri="{FF2B5EF4-FFF2-40B4-BE49-F238E27FC236}">
                <a16:creationId xmlns:a16="http://schemas.microsoft.com/office/drawing/2014/main" id="{AED959F2-9DB6-E6AF-E0BC-562004DC00BD}"/>
              </a:ext>
            </a:extLst>
          </p:cNvPr>
          <p:cNvSpPr>
            <a:spLocks noGrp="1"/>
          </p:cNvSpPr>
          <p:nvPr>
            <p:ph type="title"/>
          </p:nvPr>
        </p:nvSpPr>
        <p:spPr>
          <a:xfrm>
            <a:off x="853272" y="1600429"/>
            <a:ext cx="10515600" cy="1325563"/>
          </a:xfrm>
        </p:spPr>
        <p:txBody>
          <a:bodyPr/>
          <a:lstStyle>
            <a:lvl1pPr algn="ctr">
              <a:defRPr>
                <a:solidFill>
                  <a:schemeClr val="accent5"/>
                </a:solidFill>
              </a:defRPr>
            </a:lvl1pPr>
          </a:lstStyle>
          <a:p>
            <a:r>
              <a:rPr lang="en-US"/>
              <a:t>Click to edit Master title style</a:t>
            </a:r>
          </a:p>
        </p:txBody>
      </p:sp>
      <p:grpSp>
        <p:nvGrpSpPr>
          <p:cNvPr id="28" name="Group 27">
            <a:extLst>
              <a:ext uri="{FF2B5EF4-FFF2-40B4-BE49-F238E27FC236}">
                <a16:creationId xmlns:a16="http://schemas.microsoft.com/office/drawing/2014/main" id="{10DBF3BE-2184-4007-28AE-588E910C9E2F}"/>
              </a:ext>
            </a:extLst>
          </p:cNvPr>
          <p:cNvGrpSpPr/>
          <p:nvPr/>
        </p:nvGrpSpPr>
        <p:grpSpPr>
          <a:xfrm>
            <a:off x="1013517" y="3651823"/>
            <a:ext cx="1828800" cy="1051560"/>
            <a:chOff x="7243900" y="-231286"/>
            <a:chExt cx="1837943" cy="1051560"/>
          </a:xfrm>
        </p:grpSpPr>
        <p:sp>
          <p:nvSpPr>
            <p:cNvPr id="24" name="Rounded Rectangle 23">
              <a:extLst>
                <a:ext uri="{FF2B5EF4-FFF2-40B4-BE49-F238E27FC236}">
                  <a16:creationId xmlns:a16="http://schemas.microsoft.com/office/drawing/2014/main" id="{08D7115C-BF10-63F7-0B95-896DB18FC72B}"/>
                </a:ext>
              </a:extLst>
            </p:cNvPr>
            <p:cNvSpPr/>
            <p:nvPr userDrawn="1"/>
          </p:nvSpPr>
          <p:spPr>
            <a:xfrm>
              <a:off x="7243900" y="-231286"/>
              <a:ext cx="1837943" cy="105156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dirty="0"/>
            </a:p>
          </p:txBody>
        </p:sp>
        <p:sp>
          <p:nvSpPr>
            <p:cNvPr id="25" name="Teardrop 24">
              <a:extLst>
                <a:ext uri="{FF2B5EF4-FFF2-40B4-BE49-F238E27FC236}">
                  <a16:creationId xmlns:a16="http://schemas.microsoft.com/office/drawing/2014/main" id="{C1299E5E-4153-B851-F657-296448510A4D}"/>
                </a:ext>
              </a:extLst>
            </p:cNvPr>
            <p:cNvSpPr/>
            <p:nvPr userDrawn="1"/>
          </p:nvSpPr>
          <p:spPr>
            <a:xfrm rot="5400000">
              <a:off x="8030874" y="-231286"/>
              <a:ext cx="1050969" cy="1050969"/>
            </a:xfrm>
            <a:prstGeom prst="teardrop">
              <a:avLst/>
            </a:prstGeom>
            <a:solidFill>
              <a:srgbClr val="FDB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b="0" dirty="0"/>
            </a:p>
          </p:txBody>
        </p:sp>
      </p:grpSp>
      <p:sp>
        <p:nvSpPr>
          <p:cNvPr id="13" name="Text Placeholder 12">
            <a:extLst>
              <a:ext uri="{FF2B5EF4-FFF2-40B4-BE49-F238E27FC236}">
                <a16:creationId xmlns:a16="http://schemas.microsoft.com/office/drawing/2014/main" id="{705A8BAE-400E-28D1-6B9C-10CCF0D2441D}"/>
              </a:ext>
            </a:extLst>
          </p:cNvPr>
          <p:cNvSpPr>
            <a:spLocks noGrp="1"/>
          </p:cNvSpPr>
          <p:nvPr>
            <p:ph type="body" sz="quarter" idx="24"/>
          </p:nvPr>
        </p:nvSpPr>
        <p:spPr>
          <a:xfrm>
            <a:off x="1013517" y="3807154"/>
            <a:ext cx="1827574" cy="740898"/>
          </a:xfrm>
        </p:spPr>
        <p:txBody>
          <a:bodyPr anchor="ctr">
            <a:normAutofit/>
          </a:bodyPr>
          <a:lstStyle>
            <a:lvl1pPr marL="0" indent="0" algn="ctr">
              <a:buNone/>
              <a:defRPr sz="1400" b="1">
                <a:latin typeface="+mj-lt"/>
              </a:defRPr>
            </a:lvl1pPr>
            <a:lvl2pPr marL="457200" indent="0">
              <a:buNone/>
              <a:defRPr/>
            </a:lvl2pPr>
          </a:lstStyle>
          <a:p>
            <a:pPr lvl="0"/>
            <a:r>
              <a:rPr lang="en-US"/>
              <a:t>Click to edit Master text styles</a:t>
            </a:r>
          </a:p>
        </p:txBody>
      </p:sp>
      <p:sp>
        <p:nvSpPr>
          <p:cNvPr id="53" name="Text Placeholder 16">
            <a:extLst>
              <a:ext uri="{FF2B5EF4-FFF2-40B4-BE49-F238E27FC236}">
                <a16:creationId xmlns:a16="http://schemas.microsoft.com/office/drawing/2014/main" id="{6065C53A-CBE2-2179-1FAA-2E62DF000164}"/>
              </a:ext>
            </a:extLst>
          </p:cNvPr>
          <p:cNvSpPr>
            <a:spLocks noGrp="1"/>
          </p:cNvSpPr>
          <p:nvPr>
            <p:ph type="body" sz="quarter" idx="25"/>
          </p:nvPr>
        </p:nvSpPr>
        <p:spPr>
          <a:xfrm>
            <a:off x="3823752" y="4859577"/>
            <a:ext cx="1827574"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grpSp>
        <p:nvGrpSpPr>
          <p:cNvPr id="54" name="Group 53">
            <a:extLst>
              <a:ext uri="{FF2B5EF4-FFF2-40B4-BE49-F238E27FC236}">
                <a16:creationId xmlns:a16="http://schemas.microsoft.com/office/drawing/2014/main" id="{D1763423-6806-C9A0-E3A5-C50C66555B95}"/>
              </a:ext>
            </a:extLst>
          </p:cNvPr>
          <p:cNvGrpSpPr/>
          <p:nvPr/>
        </p:nvGrpSpPr>
        <p:grpSpPr>
          <a:xfrm>
            <a:off x="3823751" y="3651823"/>
            <a:ext cx="1828800" cy="1051560"/>
            <a:chOff x="7243900" y="-231286"/>
            <a:chExt cx="1837943" cy="1051560"/>
          </a:xfrm>
        </p:grpSpPr>
        <p:sp>
          <p:nvSpPr>
            <p:cNvPr id="55" name="Rounded Rectangle 54">
              <a:extLst>
                <a:ext uri="{FF2B5EF4-FFF2-40B4-BE49-F238E27FC236}">
                  <a16:creationId xmlns:a16="http://schemas.microsoft.com/office/drawing/2014/main" id="{88B39764-9569-4B31-DD2D-590F42745853}"/>
                </a:ext>
              </a:extLst>
            </p:cNvPr>
            <p:cNvSpPr/>
            <p:nvPr userDrawn="1"/>
          </p:nvSpPr>
          <p:spPr>
            <a:xfrm>
              <a:off x="7243900" y="-231286"/>
              <a:ext cx="1837943" cy="105156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dirty="0"/>
            </a:p>
          </p:txBody>
        </p:sp>
        <p:sp>
          <p:nvSpPr>
            <p:cNvPr id="56" name="Teardrop 55">
              <a:extLst>
                <a:ext uri="{FF2B5EF4-FFF2-40B4-BE49-F238E27FC236}">
                  <a16:creationId xmlns:a16="http://schemas.microsoft.com/office/drawing/2014/main" id="{167E8BB6-6B38-6C0C-ED6D-423ECBD5047E}"/>
                </a:ext>
              </a:extLst>
            </p:cNvPr>
            <p:cNvSpPr/>
            <p:nvPr userDrawn="1"/>
          </p:nvSpPr>
          <p:spPr>
            <a:xfrm rot="5400000">
              <a:off x="8030874" y="-231286"/>
              <a:ext cx="1050969" cy="1050969"/>
            </a:xfrm>
            <a:prstGeom prst="teardrop">
              <a:avLst/>
            </a:prstGeom>
            <a:solidFill>
              <a:srgbClr val="FDB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b="0" dirty="0"/>
            </a:p>
          </p:txBody>
        </p:sp>
      </p:grpSp>
      <p:sp>
        <p:nvSpPr>
          <p:cNvPr id="57" name="Text Placeholder 12">
            <a:extLst>
              <a:ext uri="{FF2B5EF4-FFF2-40B4-BE49-F238E27FC236}">
                <a16:creationId xmlns:a16="http://schemas.microsoft.com/office/drawing/2014/main" id="{978EB8A1-44BE-F57F-310F-57181547DA8B}"/>
              </a:ext>
            </a:extLst>
          </p:cNvPr>
          <p:cNvSpPr>
            <a:spLocks noGrp="1"/>
          </p:cNvSpPr>
          <p:nvPr>
            <p:ph type="body" sz="quarter" idx="26"/>
          </p:nvPr>
        </p:nvSpPr>
        <p:spPr>
          <a:xfrm>
            <a:off x="3823751" y="3807154"/>
            <a:ext cx="1827574" cy="740898"/>
          </a:xfrm>
        </p:spPr>
        <p:txBody>
          <a:bodyPr anchor="ctr">
            <a:normAutofit/>
          </a:bodyPr>
          <a:lstStyle>
            <a:lvl1pPr marL="0" indent="0" algn="ctr">
              <a:buNone/>
              <a:defRPr sz="1400" b="1">
                <a:latin typeface="+mj-lt"/>
              </a:defRPr>
            </a:lvl1pPr>
            <a:lvl2pPr marL="457200" indent="0">
              <a:buNone/>
              <a:defRPr/>
            </a:lvl2pPr>
          </a:lstStyle>
          <a:p>
            <a:pPr lvl="0"/>
            <a:r>
              <a:rPr lang="en-US"/>
              <a:t>Click to edit Master text styles</a:t>
            </a:r>
          </a:p>
        </p:txBody>
      </p:sp>
      <p:sp>
        <p:nvSpPr>
          <p:cNvPr id="58" name="Text Placeholder 16">
            <a:extLst>
              <a:ext uri="{FF2B5EF4-FFF2-40B4-BE49-F238E27FC236}">
                <a16:creationId xmlns:a16="http://schemas.microsoft.com/office/drawing/2014/main" id="{F8906E5B-A09B-60D0-635A-0EC3D419646C}"/>
              </a:ext>
            </a:extLst>
          </p:cNvPr>
          <p:cNvSpPr>
            <a:spLocks noGrp="1"/>
          </p:cNvSpPr>
          <p:nvPr>
            <p:ph type="body" sz="quarter" idx="27"/>
          </p:nvPr>
        </p:nvSpPr>
        <p:spPr>
          <a:xfrm>
            <a:off x="6633985" y="4859577"/>
            <a:ext cx="1827574"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grpSp>
        <p:nvGrpSpPr>
          <p:cNvPr id="59" name="Group 58">
            <a:extLst>
              <a:ext uri="{FF2B5EF4-FFF2-40B4-BE49-F238E27FC236}">
                <a16:creationId xmlns:a16="http://schemas.microsoft.com/office/drawing/2014/main" id="{CDB5BB16-56D5-7295-0F0D-15AFF9ED5005}"/>
              </a:ext>
            </a:extLst>
          </p:cNvPr>
          <p:cNvGrpSpPr/>
          <p:nvPr/>
        </p:nvGrpSpPr>
        <p:grpSpPr>
          <a:xfrm>
            <a:off x="6633984" y="3651823"/>
            <a:ext cx="1828800" cy="1051560"/>
            <a:chOff x="7243900" y="-231286"/>
            <a:chExt cx="1837943" cy="1051560"/>
          </a:xfrm>
        </p:grpSpPr>
        <p:sp>
          <p:nvSpPr>
            <p:cNvPr id="60" name="Rounded Rectangle 59">
              <a:extLst>
                <a:ext uri="{FF2B5EF4-FFF2-40B4-BE49-F238E27FC236}">
                  <a16:creationId xmlns:a16="http://schemas.microsoft.com/office/drawing/2014/main" id="{D3D1C9F9-75FE-46BC-E7C2-242F7CB456B2}"/>
                </a:ext>
              </a:extLst>
            </p:cNvPr>
            <p:cNvSpPr/>
            <p:nvPr userDrawn="1"/>
          </p:nvSpPr>
          <p:spPr>
            <a:xfrm>
              <a:off x="7243900" y="-231286"/>
              <a:ext cx="1837943" cy="105156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dirty="0"/>
            </a:p>
          </p:txBody>
        </p:sp>
        <p:sp>
          <p:nvSpPr>
            <p:cNvPr id="61" name="Teardrop 60">
              <a:extLst>
                <a:ext uri="{FF2B5EF4-FFF2-40B4-BE49-F238E27FC236}">
                  <a16:creationId xmlns:a16="http://schemas.microsoft.com/office/drawing/2014/main" id="{0824FD88-48BB-E552-7A34-D1174AF3B506}"/>
                </a:ext>
              </a:extLst>
            </p:cNvPr>
            <p:cNvSpPr/>
            <p:nvPr userDrawn="1"/>
          </p:nvSpPr>
          <p:spPr>
            <a:xfrm rot="5400000">
              <a:off x="8030874" y="-231286"/>
              <a:ext cx="1050969" cy="1050969"/>
            </a:xfrm>
            <a:prstGeom prst="teardrop">
              <a:avLst/>
            </a:prstGeom>
            <a:solidFill>
              <a:srgbClr val="FDB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b="0" dirty="0"/>
            </a:p>
          </p:txBody>
        </p:sp>
      </p:grpSp>
      <p:sp>
        <p:nvSpPr>
          <p:cNvPr id="62" name="Text Placeholder 12">
            <a:extLst>
              <a:ext uri="{FF2B5EF4-FFF2-40B4-BE49-F238E27FC236}">
                <a16:creationId xmlns:a16="http://schemas.microsoft.com/office/drawing/2014/main" id="{FADBAF56-A07F-64CC-C1D3-3C33C4BE1E2C}"/>
              </a:ext>
            </a:extLst>
          </p:cNvPr>
          <p:cNvSpPr>
            <a:spLocks noGrp="1"/>
          </p:cNvSpPr>
          <p:nvPr>
            <p:ph type="body" sz="quarter" idx="28"/>
          </p:nvPr>
        </p:nvSpPr>
        <p:spPr>
          <a:xfrm>
            <a:off x="6633984" y="3807154"/>
            <a:ext cx="1827574" cy="740898"/>
          </a:xfrm>
        </p:spPr>
        <p:txBody>
          <a:bodyPr anchor="ctr">
            <a:normAutofit/>
          </a:bodyPr>
          <a:lstStyle>
            <a:lvl1pPr marL="0" indent="0" algn="ctr">
              <a:buNone/>
              <a:defRPr sz="1400" b="1">
                <a:latin typeface="+mj-lt"/>
              </a:defRPr>
            </a:lvl1pPr>
            <a:lvl2pPr marL="457200" indent="0">
              <a:buNone/>
              <a:defRPr/>
            </a:lvl2pPr>
          </a:lstStyle>
          <a:p>
            <a:pPr lvl="0"/>
            <a:r>
              <a:rPr lang="en-US"/>
              <a:t>Click to edit Master text styles</a:t>
            </a:r>
          </a:p>
        </p:txBody>
      </p:sp>
      <p:sp>
        <p:nvSpPr>
          <p:cNvPr id="63" name="Text Placeholder 16">
            <a:extLst>
              <a:ext uri="{FF2B5EF4-FFF2-40B4-BE49-F238E27FC236}">
                <a16:creationId xmlns:a16="http://schemas.microsoft.com/office/drawing/2014/main" id="{7CB38FE0-9765-B3B5-B22A-398E82715381}"/>
              </a:ext>
            </a:extLst>
          </p:cNvPr>
          <p:cNvSpPr>
            <a:spLocks noGrp="1"/>
          </p:cNvSpPr>
          <p:nvPr>
            <p:ph type="body" sz="quarter" idx="29"/>
          </p:nvPr>
        </p:nvSpPr>
        <p:spPr>
          <a:xfrm>
            <a:off x="9442992" y="4859577"/>
            <a:ext cx="1827574"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grpSp>
        <p:nvGrpSpPr>
          <p:cNvPr id="64" name="Group 63">
            <a:extLst>
              <a:ext uri="{FF2B5EF4-FFF2-40B4-BE49-F238E27FC236}">
                <a16:creationId xmlns:a16="http://schemas.microsoft.com/office/drawing/2014/main" id="{663D699F-FAB7-F942-491F-9BFE108D4532}"/>
              </a:ext>
            </a:extLst>
          </p:cNvPr>
          <p:cNvGrpSpPr/>
          <p:nvPr/>
        </p:nvGrpSpPr>
        <p:grpSpPr>
          <a:xfrm>
            <a:off x="9442991" y="3651823"/>
            <a:ext cx="1828800" cy="1051560"/>
            <a:chOff x="7243900" y="-231286"/>
            <a:chExt cx="1837943" cy="1051560"/>
          </a:xfrm>
        </p:grpSpPr>
        <p:sp>
          <p:nvSpPr>
            <p:cNvPr id="65" name="Rounded Rectangle 64">
              <a:extLst>
                <a:ext uri="{FF2B5EF4-FFF2-40B4-BE49-F238E27FC236}">
                  <a16:creationId xmlns:a16="http://schemas.microsoft.com/office/drawing/2014/main" id="{62DB4B0F-A2FB-DD40-A40B-C6583AC30600}"/>
                </a:ext>
              </a:extLst>
            </p:cNvPr>
            <p:cNvSpPr/>
            <p:nvPr userDrawn="1"/>
          </p:nvSpPr>
          <p:spPr>
            <a:xfrm>
              <a:off x="7243900" y="-231286"/>
              <a:ext cx="1837943" cy="105156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dirty="0"/>
            </a:p>
          </p:txBody>
        </p:sp>
        <p:sp>
          <p:nvSpPr>
            <p:cNvPr id="66" name="Teardrop 65">
              <a:extLst>
                <a:ext uri="{FF2B5EF4-FFF2-40B4-BE49-F238E27FC236}">
                  <a16:creationId xmlns:a16="http://schemas.microsoft.com/office/drawing/2014/main" id="{FDA24AF1-381B-06D0-B017-4844EDA213D3}"/>
                </a:ext>
              </a:extLst>
            </p:cNvPr>
            <p:cNvSpPr/>
            <p:nvPr userDrawn="1"/>
          </p:nvSpPr>
          <p:spPr>
            <a:xfrm rot="5400000">
              <a:off x="8030874" y="-231286"/>
              <a:ext cx="1050969" cy="1050969"/>
            </a:xfrm>
            <a:prstGeom prst="teardrop">
              <a:avLst/>
            </a:prstGeom>
            <a:solidFill>
              <a:srgbClr val="FDB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b="0" dirty="0"/>
            </a:p>
          </p:txBody>
        </p:sp>
      </p:grpSp>
      <p:sp>
        <p:nvSpPr>
          <p:cNvPr id="67" name="Text Placeholder 12">
            <a:extLst>
              <a:ext uri="{FF2B5EF4-FFF2-40B4-BE49-F238E27FC236}">
                <a16:creationId xmlns:a16="http://schemas.microsoft.com/office/drawing/2014/main" id="{07B9C57A-00C0-37FE-362F-FEB51E0708C6}"/>
              </a:ext>
            </a:extLst>
          </p:cNvPr>
          <p:cNvSpPr>
            <a:spLocks noGrp="1"/>
          </p:cNvSpPr>
          <p:nvPr>
            <p:ph type="body" sz="quarter" idx="30"/>
          </p:nvPr>
        </p:nvSpPr>
        <p:spPr>
          <a:xfrm>
            <a:off x="9442991" y="3807154"/>
            <a:ext cx="1827574" cy="740898"/>
          </a:xfrm>
        </p:spPr>
        <p:txBody>
          <a:bodyPr anchor="ctr">
            <a:normAutofit/>
          </a:bodyPr>
          <a:lstStyle>
            <a:lvl1pPr marL="0" indent="0" algn="ctr">
              <a:buNone/>
              <a:defRPr sz="1400" b="1">
                <a:latin typeface="+mj-lt"/>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987796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Big Lis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9F2FDE-1D39-D408-0F54-8CCF1957F7BC}"/>
              </a:ext>
            </a:extLst>
          </p:cNvPr>
          <p:cNvSpPr/>
          <p:nvPr/>
        </p:nvSpPr>
        <p:spPr>
          <a:xfrm>
            <a:off x="0" y="-7938"/>
            <a:ext cx="12198554" cy="4300537"/>
          </a:xfrm>
          <a:prstGeom prst="rect">
            <a:avLst/>
          </a:prstGeom>
          <a:gradFill flip="none" rotWithShape="1">
            <a:gsLst>
              <a:gs pos="0">
                <a:schemeClr val="accent1">
                  <a:lumMod val="40000"/>
                  <a:lumOff val="60000"/>
                </a:schemeClr>
              </a:gs>
              <a:gs pos="28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7" name="Group 16">
            <a:extLst>
              <a:ext uri="{FF2B5EF4-FFF2-40B4-BE49-F238E27FC236}">
                <a16:creationId xmlns:a16="http://schemas.microsoft.com/office/drawing/2014/main" id="{2DA19B73-5841-87A5-6FFB-3A132A3E3423}"/>
              </a:ext>
            </a:extLst>
          </p:cNvPr>
          <p:cNvGrpSpPr/>
          <p:nvPr/>
        </p:nvGrpSpPr>
        <p:grpSpPr>
          <a:xfrm>
            <a:off x="-362546" y="-22860"/>
            <a:ext cx="5414606" cy="4833053"/>
            <a:chOff x="3828105" y="445187"/>
            <a:chExt cx="7697736" cy="6870965"/>
          </a:xfrm>
        </p:grpSpPr>
        <p:sp>
          <p:nvSpPr>
            <p:cNvPr id="18" name="Freeform: Shape 12">
              <a:extLst>
                <a:ext uri="{FF2B5EF4-FFF2-40B4-BE49-F238E27FC236}">
                  <a16:creationId xmlns:a16="http://schemas.microsoft.com/office/drawing/2014/main" id="{EBD84334-F719-3F29-0792-28F81E3DB65A}"/>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sp>
          <p:nvSpPr>
            <p:cNvPr id="19" name="Freeform: Shape 12">
              <a:extLst>
                <a:ext uri="{FF2B5EF4-FFF2-40B4-BE49-F238E27FC236}">
                  <a16:creationId xmlns:a16="http://schemas.microsoft.com/office/drawing/2014/main" id="{D0186F15-E584-808B-D186-7F10A50786D3}"/>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sp>
          <p:nvSpPr>
            <p:cNvPr id="20" name="Freeform: Shape 12">
              <a:extLst>
                <a:ext uri="{FF2B5EF4-FFF2-40B4-BE49-F238E27FC236}">
                  <a16:creationId xmlns:a16="http://schemas.microsoft.com/office/drawing/2014/main" id="{D5641227-3C7B-543C-5D4E-63441DDA8BD4}"/>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grpSp>
      <p:pic>
        <p:nvPicPr>
          <p:cNvPr id="6" name="Picture 5" descr="A white letter on a black background&#10;&#10;Description automatically generated">
            <a:extLst>
              <a:ext uri="{FF2B5EF4-FFF2-40B4-BE49-F238E27FC236}">
                <a16:creationId xmlns:a16="http://schemas.microsoft.com/office/drawing/2014/main" id="{BB570485-0366-1D78-5859-04CC13E9F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9" name="Slide Number Placeholder 5">
            <a:extLst>
              <a:ext uri="{FF2B5EF4-FFF2-40B4-BE49-F238E27FC236}">
                <a16:creationId xmlns:a16="http://schemas.microsoft.com/office/drawing/2014/main" id="{8122A2E0-58AF-EF6C-2F0E-56CB4DE3A045}"/>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10" name="Title 9">
            <a:extLst>
              <a:ext uri="{FF2B5EF4-FFF2-40B4-BE49-F238E27FC236}">
                <a16:creationId xmlns:a16="http://schemas.microsoft.com/office/drawing/2014/main" id="{CC6FE04D-A034-47CC-AD55-1EE1771DDDA9}"/>
              </a:ext>
            </a:extLst>
          </p:cNvPr>
          <p:cNvSpPr>
            <a:spLocks noGrp="1"/>
          </p:cNvSpPr>
          <p:nvPr>
            <p:ph type="title"/>
          </p:nvPr>
        </p:nvSpPr>
        <p:spPr>
          <a:xfrm>
            <a:off x="853272" y="1600429"/>
            <a:ext cx="10515600" cy="1325563"/>
          </a:xfrm>
        </p:spPr>
        <p:txBody>
          <a:bodyPr/>
          <a:lstStyle>
            <a:lvl1pPr algn="ctr">
              <a:defRPr>
                <a:solidFill>
                  <a:schemeClr val="accent5"/>
                </a:solidFill>
              </a:defRPr>
            </a:lvl1pPr>
          </a:lstStyle>
          <a:p>
            <a:r>
              <a:rPr lang="en-US"/>
              <a:t>Click to edit Master title style</a:t>
            </a:r>
          </a:p>
        </p:txBody>
      </p:sp>
      <p:sp>
        <p:nvSpPr>
          <p:cNvPr id="31" name="Text Placeholder 16">
            <a:extLst>
              <a:ext uri="{FF2B5EF4-FFF2-40B4-BE49-F238E27FC236}">
                <a16:creationId xmlns:a16="http://schemas.microsoft.com/office/drawing/2014/main" id="{17F2E237-17B4-5151-CCD6-64DD3B683719}"/>
              </a:ext>
            </a:extLst>
          </p:cNvPr>
          <p:cNvSpPr>
            <a:spLocks noGrp="1"/>
          </p:cNvSpPr>
          <p:nvPr>
            <p:ph type="body" sz="quarter" idx="14"/>
          </p:nvPr>
        </p:nvSpPr>
        <p:spPr>
          <a:xfrm>
            <a:off x="1666093" y="4861076"/>
            <a:ext cx="1827574"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grpSp>
        <p:nvGrpSpPr>
          <p:cNvPr id="32" name="Group 31">
            <a:extLst>
              <a:ext uri="{FF2B5EF4-FFF2-40B4-BE49-F238E27FC236}">
                <a16:creationId xmlns:a16="http://schemas.microsoft.com/office/drawing/2014/main" id="{6D605763-AF91-10C2-C07F-6F8B0A7074CC}"/>
              </a:ext>
            </a:extLst>
          </p:cNvPr>
          <p:cNvGrpSpPr/>
          <p:nvPr/>
        </p:nvGrpSpPr>
        <p:grpSpPr>
          <a:xfrm>
            <a:off x="1666092" y="3653322"/>
            <a:ext cx="1828800" cy="1051560"/>
            <a:chOff x="7243900" y="-231286"/>
            <a:chExt cx="1837943" cy="1051560"/>
          </a:xfrm>
        </p:grpSpPr>
        <p:sp>
          <p:nvSpPr>
            <p:cNvPr id="33" name="Rounded Rectangle 32">
              <a:extLst>
                <a:ext uri="{FF2B5EF4-FFF2-40B4-BE49-F238E27FC236}">
                  <a16:creationId xmlns:a16="http://schemas.microsoft.com/office/drawing/2014/main" id="{DBFE0AC3-0D70-1F19-CAF4-C42813499797}"/>
                </a:ext>
              </a:extLst>
            </p:cNvPr>
            <p:cNvSpPr/>
            <p:nvPr userDrawn="1"/>
          </p:nvSpPr>
          <p:spPr>
            <a:xfrm>
              <a:off x="7243900" y="-231286"/>
              <a:ext cx="1837943" cy="105156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dirty="0"/>
            </a:p>
          </p:txBody>
        </p:sp>
        <p:sp>
          <p:nvSpPr>
            <p:cNvPr id="34" name="Teardrop 33">
              <a:extLst>
                <a:ext uri="{FF2B5EF4-FFF2-40B4-BE49-F238E27FC236}">
                  <a16:creationId xmlns:a16="http://schemas.microsoft.com/office/drawing/2014/main" id="{C17952F1-994D-18B8-F767-5BD4DF037759}"/>
                </a:ext>
              </a:extLst>
            </p:cNvPr>
            <p:cNvSpPr/>
            <p:nvPr userDrawn="1"/>
          </p:nvSpPr>
          <p:spPr>
            <a:xfrm rot="5400000">
              <a:off x="8030874" y="-231286"/>
              <a:ext cx="1050969" cy="1050969"/>
            </a:xfrm>
            <a:prstGeom prst="teardrop">
              <a:avLst/>
            </a:prstGeom>
            <a:solidFill>
              <a:srgbClr val="FDB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b="0" dirty="0"/>
            </a:p>
          </p:txBody>
        </p:sp>
      </p:grpSp>
      <p:sp>
        <p:nvSpPr>
          <p:cNvPr id="35" name="Text Placeholder 12">
            <a:extLst>
              <a:ext uri="{FF2B5EF4-FFF2-40B4-BE49-F238E27FC236}">
                <a16:creationId xmlns:a16="http://schemas.microsoft.com/office/drawing/2014/main" id="{DC58ED8A-BC36-7343-69E1-5B7E27DECBA5}"/>
              </a:ext>
            </a:extLst>
          </p:cNvPr>
          <p:cNvSpPr>
            <a:spLocks noGrp="1"/>
          </p:cNvSpPr>
          <p:nvPr>
            <p:ph type="body" sz="quarter" idx="24"/>
          </p:nvPr>
        </p:nvSpPr>
        <p:spPr>
          <a:xfrm>
            <a:off x="1666092" y="3808653"/>
            <a:ext cx="1827574" cy="740898"/>
          </a:xfrm>
        </p:spPr>
        <p:txBody>
          <a:bodyPr anchor="ctr">
            <a:normAutofit/>
          </a:bodyPr>
          <a:lstStyle>
            <a:lvl1pPr marL="0" indent="0" algn="ctr">
              <a:buNone/>
              <a:defRPr sz="1400" b="1">
                <a:latin typeface="+mj-lt"/>
              </a:defRPr>
            </a:lvl1pPr>
            <a:lvl2pPr marL="457200" indent="0">
              <a:buNone/>
              <a:defRPr/>
            </a:lvl2pPr>
          </a:lstStyle>
          <a:p>
            <a:pPr lvl="0"/>
            <a:r>
              <a:rPr lang="en-US"/>
              <a:t>Click to edit Master text styles</a:t>
            </a:r>
          </a:p>
        </p:txBody>
      </p:sp>
      <p:sp>
        <p:nvSpPr>
          <p:cNvPr id="36" name="Text Placeholder 16">
            <a:extLst>
              <a:ext uri="{FF2B5EF4-FFF2-40B4-BE49-F238E27FC236}">
                <a16:creationId xmlns:a16="http://schemas.microsoft.com/office/drawing/2014/main" id="{6DFDD0D8-7039-6B64-708D-8A480BA3C86A}"/>
              </a:ext>
            </a:extLst>
          </p:cNvPr>
          <p:cNvSpPr>
            <a:spLocks noGrp="1"/>
          </p:cNvSpPr>
          <p:nvPr>
            <p:ph type="body" sz="quarter" idx="25"/>
          </p:nvPr>
        </p:nvSpPr>
        <p:spPr>
          <a:xfrm>
            <a:off x="5177731" y="4854606"/>
            <a:ext cx="1827574"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grpSp>
        <p:nvGrpSpPr>
          <p:cNvPr id="37" name="Group 36">
            <a:extLst>
              <a:ext uri="{FF2B5EF4-FFF2-40B4-BE49-F238E27FC236}">
                <a16:creationId xmlns:a16="http://schemas.microsoft.com/office/drawing/2014/main" id="{EAB87D37-EEDF-A080-6689-CFE454BC01D4}"/>
              </a:ext>
            </a:extLst>
          </p:cNvPr>
          <p:cNvGrpSpPr/>
          <p:nvPr/>
        </p:nvGrpSpPr>
        <p:grpSpPr>
          <a:xfrm>
            <a:off x="5177730" y="3646852"/>
            <a:ext cx="1828800" cy="1051560"/>
            <a:chOff x="7243900" y="-231286"/>
            <a:chExt cx="1837943" cy="1051560"/>
          </a:xfrm>
        </p:grpSpPr>
        <p:sp>
          <p:nvSpPr>
            <p:cNvPr id="38" name="Rounded Rectangle 37">
              <a:extLst>
                <a:ext uri="{FF2B5EF4-FFF2-40B4-BE49-F238E27FC236}">
                  <a16:creationId xmlns:a16="http://schemas.microsoft.com/office/drawing/2014/main" id="{F3C954AB-DD66-2F14-6B2F-8F0DE2FD6F5D}"/>
                </a:ext>
              </a:extLst>
            </p:cNvPr>
            <p:cNvSpPr/>
            <p:nvPr userDrawn="1"/>
          </p:nvSpPr>
          <p:spPr>
            <a:xfrm>
              <a:off x="7243900" y="-231286"/>
              <a:ext cx="1837943" cy="105156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dirty="0"/>
            </a:p>
          </p:txBody>
        </p:sp>
        <p:sp>
          <p:nvSpPr>
            <p:cNvPr id="39" name="Teardrop 38">
              <a:extLst>
                <a:ext uri="{FF2B5EF4-FFF2-40B4-BE49-F238E27FC236}">
                  <a16:creationId xmlns:a16="http://schemas.microsoft.com/office/drawing/2014/main" id="{C1CA3858-2BFC-A558-9BE9-06959F228E93}"/>
                </a:ext>
              </a:extLst>
            </p:cNvPr>
            <p:cNvSpPr/>
            <p:nvPr userDrawn="1"/>
          </p:nvSpPr>
          <p:spPr>
            <a:xfrm rot="5400000">
              <a:off x="8030874" y="-231286"/>
              <a:ext cx="1050969" cy="1050969"/>
            </a:xfrm>
            <a:prstGeom prst="teardrop">
              <a:avLst/>
            </a:prstGeom>
            <a:solidFill>
              <a:srgbClr val="FDB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b="0" dirty="0"/>
            </a:p>
          </p:txBody>
        </p:sp>
      </p:grpSp>
      <p:sp>
        <p:nvSpPr>
          <p:cNvPr id="40" name="Text Placeholder 12">
            <a:extLst>
              <a:ext uri="{FF2B5EF4-FFF2-40B4-BE49-F238E27FC236}">
                <a16:creationId xmlns:a16="http://schemas.microsoft.com/office/drawing/2014/main" id="{52198541-810A-9280-C1C5-816059701764}"/>
              </a:ext>
            </a:extLst>
          </p:cNvPr>
          <p:cNvSpPr>
            <a:spLocks noGrp="1"/>
          </p:cNvSpPr>
          <p:nvPr>
            <p:ph type="body" sz="quarter" idx="26"/>
          </p:nvPr>
        </p:nvSpPr>
        <p:spPr>
          <a:xfrm>
            <a:off x="5177730" y="3802183"/>
            <a:ext cx="1827574" cy="740898"/>
          </a:xfrm>
        </p:spPr>
        <p:txBody>
          <a:bodyPr anchor="ctr">
            <a:normAutofit/>
          </a:bodyPr>
          <a:lstStyle>
            <a:lvl1pPr marL="0" indent="0" algn="ctr">
              <a:buNone/>
              <a:defRPr sz="1400" b="1">
                <a:latin typeface="+mj-lt"/>
              </a:defRPr>
            </a:lvl1pPr>
            <a:lvl2pPr marL="457200" indent="0">
              <a:buNone/>
              <a:defRPr/>
            </a:lvl2pPr>
          </a:lstStyle>
          <a:p>
            <a:pPr lvl="0"/>
            <a:r>
              <a:rPr lang="en-US"/>
              <a:t>Click to edit Master text styles</a:t>
            </a:r>
          </a:p>
        </p:txBody>
      </p:sp>
      <p:sp>
        <p:nvSpPr>
          <p:cNvPr id="41" name="Text Placeholder 16">
            <a:extLst>
              <a:ext uri="{FF2B5EF4-FFF2-40B4-BE49-F238E27FC236}">
                <a16:creationId xmlns:a16="http://schemas.microsoft.com/office/drawing/2014/main" id="{C2462BBC-36DD-F9A9-8103-C0882F0AFBEA}"/>
              </a:ext>
            </a:extLst>
          </p:cNvPr>
          <p:cNvSpPr>
            <a:spLocks noGrp="1"/>
          </p:cNvSpPr>
          <p:nvPr>
            <p:ph type="body" sz="quarter" idx="27"/>
          </p:nvPr>
        </p:nvSpPr>
        <p:spPr>
          <a:xfrm>
            <a:off x="8686917" y="4854606"/>
            <a:ext cx="1827574"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grpSp>
        <p:nvGrpSpPr>
          <p:cNvPr id="42" name="Group 41">
            <a:extLst>
              <a:ext uri="{FF2B5EF4-FFF2-40B4-BE49-F238E27FC236}">
                <a16:creationId xmlns:a16="http://schemas.microsoft.com/office/drawing/2014/main" id="{9B30271A-859C-6875-1D06-CAFADFF57EFC}"/>
              </a:ext>
            </a:extLst>
          </p:cNvPr>
          <p:cNvGrpSpPr/>
          <p:nvPr/>
        </p:nvGrpSpPr>
        <p:grpSpPr>
          <a:xfrm>
            <a:off x="8686916" y="3646852"/>
            <a:ext cx="1828800" cy="1051560"/>
            <a:chOff x="7243900" y="-231286"/>
            <a:chExt cx="1837943" cy="1051560"/>
          </a:xfrm>
        </p:grpSpPr>
        <p:sp>
          <p:nvSpPr>
            <p:cNvPr id="43" name="Rounded Rectangle 42">
              <a:extLst>
                <a:ext uri="{FF2B5EF4-FFF2-40B4-BE49-F238E27FC236}">
                  <a16:creationId xmlns:a16="http://schemas.microsoft.com/office/drawing/2014/main" id="{59C896CC-58C5-9079-C499-99E8FC6C2453}"/>
                </a:ext>
              </a:extLst>
            </p:cNvPr>
            <p:cNvSpPr/>
            <p:nvPr userDrawn="1"/>
          </p:nvSpPr>
          <p:spPr>
            <a:xfrm>
              <a:off x="7243900" y="-231286"/>
              <a:ext cx="1837943" cy="105156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dirty="0"/>
            </a:p>
          </p:txBody>
        </p:sp>
        <p:sp>
          <p:nvSpPr>
            <p:cNvPr id="44" name="Teardrop 43">
              <a:extLst>
                <a:ext uri="{FF2B5EF4-FFF2-40B4-BE49-F238E27FC236}">
                  <a16:creationId xmlns:a16="http://schemas.microsoft.com/office/drawing/2014/main" id="{536A523D-9C1A-C724-2EA6-5017B9A9DCFD}"/>
                </a:ext>
              </a:extLst>
            </p:cNvPr>
            <p:cNvSpPr/>
            <p:nvPr userDrawn="1"/>
          </p:nvSpPr>
          <p:spPr>
            <a:xfrm rot="5400000">
              <a:off x="8030874" y="-231286"/>
              <a:ext cx="1050969" cy="1050969"/>
            </a:xfrm>
            <a:prstGeom prst="teardrop">
              <a:avLst/>
            </a:prstGeom>
            <a:solidFill>
              <a:srgbClr val="FDB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b="0" dirty="0"/>
            </a:p>
          </p:txBody>
        </p:sp>
      </p:grpSp>
      <p:sp>
        <p:nvSpPr>
          <p:cNvPr id="48" name="Text Placeholder 12">
            <a:extLst>
              <a:ext uri="{FF2B5EF4-FFF2-40B4-BE49-F238E27FC236}">
                <a16:creationId xmlns:a16="http://schemas.microsoft.com/office/drawing/2014/main" id="{4868A348-9ABF-93FA-BF27-1F4DA66AF066}"/>
              </a:ext>
            </a:extLst>
          </p:cNvPr>
          <p:cNvSpPr>
            <a:spLocks noGrp="1"/>
          </p:cNvSpPr>
          <p:nvPr>
            <p:ph type="body" sz="quarter" idx="28"/>
          </p:nvPr>
        </p:nvSpPr>
        <p:spPr>
          <a:xfrm>
            <a:off x="8686916" y="3802183"/>
            <a:ext cx="1827574" cy="740898"/>
          </a:xfrm>
        </p:spPr>
        <p:txBody>
          <a:bodyPr anchor="ctr">
            <a:normAutofit/>
          </a:bodyPr>
          <a:lstStyle>
            <a:lvl1pPr marL="0" indent="0" algn="ctr">
              <a:buNone/>
              <a:defRPr sz="1400" b="1">
                <a:latin typeface="+mj-lt"/>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69468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Big List (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9F2FDE-1D39-D408-0F54-8CCF1957F7BC}"/>
              </a:ext>
            </a:extLst>
          </p:cNvPr>
          <p:cNvSpPr/>
          <p:nvPr/>
        </p:nvSpPr>
        <p:spPr>
          <a:xfrm>
            <a:off x="0" y="-7938"/>
            <a:ext cx="12198554" cy="4300537"/>
          </a:xfrm>
          <a:prstGeom prst="rect">
            <a:avLst/>
          </a:prstGeom>
          <a:gradFill flip="none" rotWithShape="1">
            <a:gsLst>
              <a:gs pos="0">
                <a:schemeClr val="accent1">
                  <a:lumMod val="40000"/>
                  <a:lumOff val="60000"/>
                </a:schemeClr>
              </a:gs>
              <a:gs pos="29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3" name="Group 12">
            <a:extLst>
              <a:ext uri="{FF2B5EF4-FFF2-40B4-BE49-F238E27FC236}">
                <a16:creationId xmlns:a16="http://schemas.microsoft.com/office/drawing/2014/main" id="{C7D04495-E5F0-40B9-A084-66A867AD1DA9}"/>
              </a:ext>
            </a:extLst>
          </p:cNvPr>
          <p:cNvGrpSpPr/>
          <p:nvPr/>
        </p:nvGrpSpPr>
        <p:grpSpPr>
          <a:xfrm>
            <a:off x="-362546" y="-22860"/>
            <a:ext cx="5414606" cy="4833053"/>
            <a:chOff x="3828105" y="445187"/>
            <a:chExt cx="7697736" cy="6870965"/>
          </a:xfrm>
        </p:grpSpPr>
        <p:sp>
          <p:nvSpPr>
            <p:cNvPr id="14" name="Freeform: Shape 12">
              <a:extLst>
                <a:ext uri="{FF2B5EF4-FFF2-40B4-BE49-F238E27FC236}">
                  <a16:creationId xmlns:a16="http://schemas.microsoft.com/office/drawing/2014/main" id="{EB0D16F3-4F00-E8F5-5837-B8094B66AA4A}"/>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sp>
          <p:nvSpPr>
            <p:cNvPr id="15" name="Freeform: Shape 12">
              <a:extLst>
                <a:ext uri="{FF2B5EF4-FFF2-40B4-BE49-F238E27FC236}">
                  <a16:creationId xmlns:a16="http://schemas.microsoft.com/office/drawing/2014/main" id="{8C604F3B-C560-FFA2-A53B-F3AD95CA0CB0}"/>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sp>
          <p:nvSpPr>
            <p:cNvPr id="16" name="Freeform: Shape 12">
              <a:extLst>
                <a:ext uri="{FF2B5EF4-FFF2-40B4-BE49-F238E27FC236}">
                  <a16:creationId xmlns:a16="http://schemas.microsoft.com/office/drawing/2014/main" id="{D9F0B97C-0D48-7592-BEDF-F340169F8DD7}"/>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grpSp>
      <p:pic>
        <p:nvPicPr>
          <p:cNvPr id="6" name="Picture 5" descr="A white letter on a black background&#10;&#10;Description automatically generated">
            <a:extLst>
              <a:ext uri="{FF2B5EF4-FFF2-40B4-BE49-F238E27FC236}">
                <a16:creationId xmlns:a16="http://schemas.microsoft.com/office/drawing/2014/main" id="{BB570485-0366-1D78-5859-04CC13E9F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44" name="Text Placeholder 16">
            <a:extLst>
              <a:ext uri="{FF2B5EF4-FFF2-40B4-BE49-F238E27FC236}">
                <a16:creationId xmlns:a16="http://schemas.microsoft.com/office/drawing/2014/main" id="{C21DEC4A-EB64-EB9E-F845-F1105E511C2A}"/>
              </a:ext>
            </a:extLst>
          </p:cNvPr>
          <p:cNvSpPr>
            <a:spLocks noGrp="1"/>
          </p:cNvSpPr>
          <p:nvPr>
            <p:ph type="body" sz="quarter" idx="14"/>
          </p:nvPr>
        </p:nvSpPr>
        <p:spPr>
          <a:xfrm>
            <a:off x="902305" y="4975143"/>
            <a:ext cx="1257300"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45" name="Text Placeholder 16">
            <a:extLst>
              <a:ext uri="{FF2B5EF4-FFF2-40B4-BE49-F238E27FC236}">
                <a16:creationId xmlns:a16="http://schemas.microsoft.com/office/drawing/2014/main" id="{6EF36895-22D0-C21A-ACB2-8FB091219BB0}"/>
              </a:ext>
            </a:extLst>
          </p:cNvPr>
          <p:cNvSpPr>
            <a:spLocks noGrp="1"/>
          </p:cNvSpPr>
          <p:nvPr>
            <p:ph type="body" sz="quarter" idx="21"/>
          </p:nvPr>
        </p:nvSpPr>
        <p:spPr>
          <a:xfrm>
            <a:off x="3999963" y="4975143"/>
            <a:ext cx="1257300"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46" name="Text Placeholder 16">
            <a:extLst>
              <a:ext uri="{FF2B5EF4-FFF2-40B4-BE49-F238E27FC236}">
                <a16:creationId xmlns:a16="http://schemas.microsoft.com/office/drawing/2014/main" id="{EE5B998F-9211-B378-EC1C-5FD6F4889FA4}"/>
              </a:ext>
            </a:extLst>
          </p:cNvPr>
          <p:cNvSpPr>
            <a:spLocks noGrp="1"/>
          </p:cNvSpPr>
          <p:nvPr>
            <p:ph type="body" sz="quarter" idx="22"/>
          </p:nvPr>
        </p:nvSpPr>
        <p:spPr>
          <a:xfrm>
            <a:off x="7101210" y="4975143"/>
            <a:ext cx="1257300"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47" name="Text Placeholder 16">
            <a:extLst>
              <a:ext uri="{FF2B5EF4-FFF2-40B4-BE49-F238E27FC236}">
                <a16:creationId xmlns:a16="http://schemas.microsoft.com/office/drawing/2014/main" id="{0AFEB427-439C-5AB0-2DD9-7C72D39F3E84}"/>
              </a:ext>
            </a:extLst>
          </p:cNvPr>
          <p:cNvSpPr>
            <a:spLocks noGrp="1"/>
          </p:cNvSpPr>
          <p:nvPr>
            <p:ph type="body" sz="quarter" idx="23"/>
          </p:nvPr>
        </p:nvSpPr>
        <p:spPr>
          <a:xfrm>
            <a:off x="10202457" y="4964803"/>
            <a:ext cx="1185917" cy="607483"/>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17" name="Slide Number Placeholder 5">
            <a:extLst>
              <a:ext uri="{FF2B5EF4-FFF2-40B4-BE49-F238E27FC236}">
                <a16:creationId xmlns:a16="http://schemas.microsoft.com/office/drawing/2014/main" id="{EA0E232C-D6F3-13CA-F5A3-B9FC517BF3EE}"/>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2" name="Title 9">
            <a:extLst>
              <a:ext uri="{FF2B5EF4-FFF2-40B4-BE49-F238E27FC236}">
                <a16:creationId xmlns:a16="http://schemas.microsoft.com/office/drawing/2014/main" id="{980BF5D6-02BD-AAC9-4055-E21CC2691964}"/>
              </a:ext>
            </a:extLst>
          </p:cNvPr>
          <p:cNvSpPr>
            <a:spLocks noGrp="1"/>
          </p:cNvSpPr>
          <p:nvPr>
            <p:ph type="title"/>
          </p:nvPr>
        </p:nvSpPr>
        <p:spPr>
          <a:xfrm>
            <a:off x="853272" y="1600429"/>
            <a:ext cx="10515600" cy="1325563"/>
          </a:xfrm>
        </p:spPr>
        <p:txBody>
          <a:bodyPr/>
          <a:lstStyle>
            <a:lvl1pPr algn="ctr">
              <a:defRPr>
                <a:solidFill>
                  <a:schemeClr val="accent5"/>
                </a:solidFill>
              </a:defRPr>
            </a:lvl1pPr>
          </a:lstStyle>
          <a:p>
            <a:r>
              <a:rPr lang="en-US"/>
              <a:t>Click to edit Master title style</a:t>
            </a:r>
          </a:p>
        </p:txBody>
      </p:sp>
      <p:sp>
        <p:nvSpPr>
          <p:cNvPr id="5" name="Picture Placeholder 19">
            <a:extLst>
              <a:ext uri="{FF2B5EF4-FFF2-40B4-BE49-F238E27FC236}">
                <a16:creationId xmlns:a16="http://schemas.microsoft.com/office/drawing/2014/main" id="{AF8A7867-6B0C-AE91-713A-2EF438D659DB}"/>
              </a:ext>
            </a:extLst>
          </p:cNvPr>
          <p:cNvSpPr>
            <a:spLocks noGrp="1"/>
          </p:cNvSpPr>
          <p:nvPr>
            <p:ph type="pic" sz="quarter" idx="11"/>
          </p:nvPr>
        </p:nvSpPr>
        <p:spPr>
          <a:xfrm>
            <a:off x="898714" y="3798823"/>
            <a:ext cx="1166415" cy="944958"/>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1600">
                <a:solidFill>
                  <a:srgbClr val="002060"/>
                </a:solidFill>
              </a:defRPr>
            </a:lvl1pPr>
          </a:lstStyle>
          <a:p>
            <a:r>
              <a:rPr lang="en-US"/>
              <a:t>Click icon to add picture</a:t>
            </a:r>
            <a:endParaRPr lang="en-IN" dirty="0"/>
          </a:p>
        </p:txBody>
      </p:sp>
      <p:sp>
        <p:nvSpPr>
          <p:cNvPr id="7" name="Picture Placeholder 19">
            <a:extLst>
              <a:ext uri="{FF2B5EF4-FFF2-40B4-BE49-F238E27FC236}">
                <a16:creationId xmlns:a16="http://schemas.microsoft.com/office/drawing/2014/main" id="{2B0C64BB-3A83-8188-EC6E-69B19E3A26C1}"/>
              </a:ext>
            </a:extLst>
          </p:cNvPr>
          <p:cNvSpPr>
            <a:spLocks noGrp="1"/>
          </p:cNvSpPr>
          <p:nvPr>
            <p:ph type="pic" sz="quarter" idx="24"/>
          </p:nvPr>
        </p:nvSpPr>
        <p:spPr>
          <a:xfrm>
            <a:off x="3999962" y="3798823"/>
            <a:ext cx="1166415" cy="944958"/>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1600">
                <a:solidFill>
                  <a:srgbClr val="002060"/>
                </a:solidFill>
              </a:defRPr>
            </a:lvl1pPr>
          </a:lstStyle>
          <a:p>
            <a:r>
              <a:rPr lang="en-US"/>
              <a:t>Click icon to add picture</a:t>
            </a:r>
            <a:endParaRPr lang="en-IN"/>
          </a:p>
        </p:txBody>
      </p:sp>
      <p:sp>
        <p:nvSpPr>
          <p:cNvPr id="8" name="Picture Placeholder 19">
            <a:extLst>
              <a:ext uri="{FF2B5EF4-FFF2-40B4-BE49-F238E27FC236}">
                <a16:creationId xmlns:a16="http://schemas.microsoft.com/office/drawing/2014/main" id="{63AADFBC-7875-B3C6-20AF-A24AA28BC37D}"/>
              </a:ext>
            </a:extLst>
          </p:cNvPr>
          <p:cNvSpPr>
            <a:spLocks noGrp="1"/>
          </p:cNvSpPr>
          <p:nvPr>
            <p:ph type="pic" sz="quarter" idx="25"/>
          </p:nvPr>
        </p:nvSpPr>
        <p:spPr>
          <a:xfrm>
            <a:off x="7101210" y="3798823"/>
            <a:ext cx="1166415" cy="944958"/>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1600">
                <a:solidFill>
                  <a:srgbClr val="002060"/>
                </a:solidFill>
              </a:defRPr>
            </a:lvl1pPr>
          </a:lstStyle>
          <a:p>
            <a:r>
              <a:rPr lang="en-US"/>
              <a:t>Click icon to add picture</a:t>
            </a:r>
            <a:endParaRPr lang="en-IN"/>
          </a:p>
        </p:txBody>
      </p:sp>
      <p:sp>
        <p:nvSpPr>
          <p:cNvPr id="18" name="Picture Placeholder 19">
            <a:extLst>
              <a:ext uri="{FF2B5EF4-FFF2-40B4-BE49-F238E27FC236}">
                <a16:creationId xmlns:a16="http://schemas.microsoft.com/office/drawing/2014/main" id="{B4A3E24D-B5C8-8673-66EC-0DD36019C745}"/>
              </a:ext>
            </a:extLst>
          </p:cNvPr>
          <p:cNvSpPr>
            <a:spLocks noGrp="1"/>
          </p:cNvSpPr>
          <p:nvPr>
            <p:ph type="pic" sz="quarter" idx="26"/>
          </p:nvPr>
        </p:nvSpPr>
        <p:spPr>
          <a:xfrm>
            <a:off x="10202457" y="3798823"/>
            <a:ext cx="1166415" cy="944958"/>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1600">
                <a:solidFill>
                  <a:srgbClr val="002060"/>
                </a:solidFill>
              </a:defRPr>
            </a:lvl1pPr>
          </a:lstStyle>
          <a:p>
            <a:r>
              <a:rPr lang="en-US"/>
              <a:t>Click icon to add picture</a:t>
            </a:r>
            <a:endParaRPr lang="en-IN"/>
          </a:p>
        </p:txBody>
      </p:sp>
    </p:spTree>
    <p:extLst>
      <p:ext uri="{BB962C8B-B14F-4D97-AF65-F5344CB8AC3E}">
        <p14:creationId xmlns:p14="http://schemas.microsoft.com/office/powerpoint/2010/main" val="1731157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Big List w/Picture (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B50E88E-0C61-5EF9-FAB3-19BA724A271E}"/>
              </a:ext>
            </a:extLst>
          </p:cNvPr>
          <p:cNvSpPr>
            <a:spLocks noGrp="1"/>
          </p:cNvSpPr>
          <p:nvPr>
            <p:ph type="pic" sz="quarter" idx="28"/>
          </p:nvPr>
        </p:nvSpPr>
        <p:spPr>
          <a:xfrm>
            <a:off x="7156" y="-17427"/>
            <a:ext cx="12184843" cy="4353452"/>
          </a:xfrm>
          <a:solidFill>
            <a:schemeClr val="bg1">
              <a:lumMod val="85000"/>
            </a:schemeClr>
          </a:solidFill>
        </p:spPr>
        <p:txBody>
          <a:bodyPr/>
          <a:lstStyle>
            <a:lvl1pPr marL="0" indent="0" algn="ctr">
              <a:buNone/>
              <a:defRPr sz="1400"/>
            </a:lvl1pPr>
          </a:lstStyle>
          <a:p>
            <a:r>
              <a:rPr lang="en-US"/>
              <a:t>Click icon to add picture</a:t>
            </a:r>
            <a:endParaRPr lang="en-US" dirty="0"/>
          </a:p>
        </p:txBody>
      </p:sp>
      <p:grpSp>
        <p:nvGrpSpPr>
          <p:cNvPr id="13" name="Group 12">
            <a:extLst>
              <a:ext uri="{FF2B5EF4-FFF2-40B4-BE49-F238E27FC236}">
                <a16:creationId xmlns:a16="http://schemas.microsoft.com/office/drawing/2014/main" id="{C7D04495-E5F0-40B9-A084-66A867AD1DA9}"/>
              </a:ext>
            </a:extLst>
          </p:cNvPr>
          <p:cNvGrpSpPr/>
          <p:nvPr/>
        </p:nvGrpSpPr>
        <p:grpSpPr>
          <a:xfrm>
            <a:off x="-362546" y="-22860"/>
            <a:ext cx="5414606" cy="4833053"/>
            <a:chOff x="3828105" y="445187"/>
            <a:chExt cx="7697736" cy="6870965"/>
          </a:xfrm>
        </p:grpSpPr>
        <p:sp>
          <p:nvSpPr>
            <p:cNvPr id="14" name="Freeform: Shape 12">
              <a:extLst>
                <a:ext uri="{FF2B5EF4-FFF2-40B4-BE49-F238E27FC236}">
                  <a16:creationId xmlns:a16="http://schemas.microsoft.com/office/drawing/2014/main" id="{EB0D16F3-4F00-E8F5-5837-B8094B66AA4A}"/>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sp>
          <p:nvSpPr>
            <p:cNvPr id="15" name="Freeform: Shape 12">
              <a:extLst>
                <a:ext uri="{FF2B5EF4-FFF2-40B4-BE49-F238E27FC236}">
                  <a16:creationId xmlns:a16="http://schemas.microsoft.com/office/drawing/2014/main" id="{8C604F3B-C560-FFA2-A53B-F3AD95CA0CB0}"/>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sp>
          <p:nvSpPr>
            <p:cNvPr id="16" name="Freeform: Shape 12">
              <a:extLst>
                <a:ext uri="{FF2B5EF4-FFF2-40B4-BE49-F238E27FC236}">
                  <a16:creationId xmlns:a16="http://schemas.microsoft.com/office/drawing/2014/main" id="{D9F0B97C-0D48-7592-BEDF-F340169F8DD7}"/>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grpSp>
      <p:pic>
        <p:nvPicPr>
          <p:cNvPr id="6" name="Picture 5" descr="A white letter on a black background&#10;&#10;Description automatically generated">
            <a:extLst>
              <a:ext uri="{FF2B5EF4-FFF2-40B4-BE49-F238E27FC236}">
                <a16:creationId xmlns:a16="http://schemas.microsoft.com/office/drawing/2014/main" id="{BB570485-0366-1D78-5859-04CC13E9F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17" name="Slide Number Placeholder 5">
            <a:extLst>
              <a:ext uri="{FF2B5EF4-FFF2-40B4-BE49-F238E27FC236}">
                <a16:creationId xmlns:a16="http://schemas.microsoft.com/office/drawing/2014/main" id="{EA0E232C-D6F3-13CA-F5A3-B9FC517BF3EE}"/>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2" name="Title 9">
            <a:extLst>
              <a:ext uri="{FF2B5EF4-FFF2-40B4-BE49-F238E27FC236}">
                <a16:creationId xmlns:a16="http://schemas.microsoft.com/office/drawing/2014/main" id="{980BF5D6-02BD-AAC9-4055-E21CC2691964}"/>
              </a:ext>
            </a:extLst>
          </p:cNvPr>
          <p:cNvSpPr>
            <a:spLocks noGrp="1"/>
          </p:cNvSpPr>
          <p:nvPr>
            <p:ph type="title"/>
          </p:nvPr>
        </p:nvSpPr>
        <p:spPr>
          <a:xfrm>
            <a:off x="835528" y="2524717"/>
            <a:ext cx="10515600" cy="780058"/>
          </a:xfrm>
        </p:spPr>
        <p:txBody>
          <a:bodyPr/>
          <a:lstStyle>
            <a:lvl1pPr algn="ctr">
              <a:defRPr>
                <a:solidFill>
                  <a:schemeClr val="accent5"/>
                </a:solidFill>
              </a:defRPr>
            </a:lvl1pPr>
          </a:lstStyle>
          <a:p>
            <a:r>
              <a:rPr lang="en-US"/>
              <a:t>Click to edit Master title style</a:t>
            </a:r>
          </a:p>
        </p:txBody>
      </p:sp>
      <p:sp>
        <p:nvSpPr>
          <p:cNvPr id="22" name="Text Placeholder 16">
            <a:extLst>
              <a:ext uri="{FF2B5EF4-FFF2-40B4-BE49-F238E27FC236}">
                <a16:creationId xmlns:a16="http://schemas.microsoft.com/office/drawing/2014/main" id="{DFB605E6-7E0A-4EA2-814A-003A475F3660}"/>
              </a:ext>
            </a:extLst>
          </p:cNvPr>
          <p:cNvSpPr>
            <a:spLocks noGrp="1"/>
          </p:cNvSpPr>
          <p:nvPr>
            <p:ph type="body" sz="quarter" idx="14"/>
          </p:nvPr>
        </p:nvSpPr>
        <p:spPr>
          <a:xfrm>
            <a:off x="902305" y="4975143"/>
            <a:ext cx="1257300"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23" name="Text Placeholder 16">
            <a:extLst>
              <a:ext uri="{FF2B5EF4-FFF2-40B4-BE49-F238E27FC236}">
                <a16:creationId xmlns:a16="http://schemas.microsoft.com/office/drawing/2014/main" id="{D8B65476-E2C7-96B4-277D-A321CD8C80E7}"/>
              </a:ext>
            </a:extLst>
          </p:cNvPr>
          <p:cNvSpPr>
            <a:spLocks noGrp="1"/>
          </p:cNvSpPr>
          <p:nvPr>
            <p:ph type="body" sz="quarter" idx="21"/>
          </p:nvPr>
        </p:nvSpPr>
        <p:spPr>
          <a:xfrm>
            <a:off x="3999963" y="4975143"/>
            <a:ext cx="1257300"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24" name="Text Placeholder 16">
            <a:extLst>
              <a:ext uri="{FF2B5EF4-FFF2-40B4-BE49-F238E27FC236}">
                <a16:creationId xmlns:a16="http://schemas.microsoft.com/office/drawing/2014/main" id="{6E3735AD-F40D-3309-28D0-7DF6B2358CCD}"/>
              </a:ext>
            </a:extLst>
          </p:cNvPr>
          <p:cNvSpPr>
            <a:spLocks noGrp="1"/>
          </p:cNvSpPr>
          <p:nvPr>
            <p:ph type="body" sz="quarter" idx="22"/>
          </p:nvPr>
        </p:nvSpPr>
        <p:spPr>
          <a:xfrm>
            <a:off x="7101210" y="4975143"/>
            <a:ext cx="1257300"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25" name="Text Placeholder 16">
            <a:extLst>
              <a:ext uri="{FF2B5EF4-FFF2-40B4-BE49-F238E27FC236}">
                <a16:creationId xmlns:a16="http://schemas.microsoft.com/office/drawing/2014/main" id="{D173FC34-F13F-5C5F-C26C-E555471910DB}"/>
              </a:ext>
            </a:extLst>
          </p:cNvPr>
          <p:cNvSpPr>
            <a:spLocks noGrp="1"/>
          </p:cNvSpPr>
          <p:nvPr>
            <p:ph type="body" sz="quarter" idx="23"/>
          </p:nvPr>
        </p:nvSpPr>
        <p:spPr>
          <a:xfrm>
            <a:off x="10202457" y="4964803"/>
            <a:ext cx="1185917" cy="607483"/>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26" name="Picture Placeholder 19">
            <a:extLst>
              <a:ext uri="{FF2B5EF4-FFF2-40B4-BE49-F238E27FC236}">
                <a16:creationId xmlns:a16="http://schemas.microsoft.com/office/drawing/2014/main" id="{F9578D2E-478C-53B1-21FC-F3CD3BF03569}"/>
              </a:ext>
            </a:extLst>
          </p:cNvPr>
          <p:cNvSpPr>
            <a:spLocks noGrp="1"/>
          </p:cNvSpPr>
          <p:nvPr>
            <p:ph type="pic" sz="quarter" idx="11"/>
          </p:nvPr>
        </p:nvSpPr>
        <p:spPr>
          <a:xfrm>
            <a:off x="898714" y="3798823"/>
            <a:ext cx="1166415" cy="944958"/>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1600">
                <a:solidFill>
                  <a:srgbClr val="002060"/>
                </a:solidFill>
              </a:defRPr>
            </a:lvl1pPr>
          </a:lstStyle>
          <a:p>
            <a:r>
              <a:rPr lang="en-US"/>
              <a:t>Click icon to add picture</a:t>
            </a:r>
            <a:endParaRPr lang="en-IN" dirty="0"/>
          </a:p>
        </p:txBody>
      </p:sp>
      <p:sp>
        <p:nvSpPr>
          <p:cNvPr id="27" name="Picture Placeholder 19">
            <a:extLst>
              <a:ext uri="{FF2B5EF4-FFF2-40B4-BE49-F238E27FC236}">
                <a16:creationId xmlns:a16="http://schemas.microsoft.com/office/drawing/2014/main" id="{027D78DF-42EF-8EC3-4370-DB71328ACB5D}"/>
              </a:ext>
            </a:extLst>
          </p:cNvPr>
          <p:cNvSpPr>
            <a:spLocks noGrp="1"/>
          </p:cNvSpPr>
          <p:nvPr>
            <p:ph type="pic" sz="quarter" idx="24"/>
          </p:nvPr>
        </p:nvSpPr>
        <p:spPr>
          <a:xfrm>
            <a:off x="3999962" y="3798823"/>
            <a:ext cx="1166415" cy="944958"/>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1600">
                <a:solidFill>
                  <a:srgbClr val="002060"/>
                </a:solidFill>
              </a:defRPr>
            </a:lvl1pPr>
          </a:lstStyle>
          <a:p>
            <a:r>
              <a:rPr lang="en-US"/>
              <a:t>Click icon to add picture</a:t>
            </a:r>
            <a:endParaRPr lang="en-IN"/>
          </a:p>
        </p:txBody>
      </p:sp>
      <p:sp>
        <p:nvSpPr>
          <p:cNvPr id="28" name="Picture Placeholder 19">
            <a:extLst>
              <a:ext uri="{FF2B5EF4-FFF2-40B4-BE49-F238E27FC236}">
                <a16:creationId xmlns:a16="http://schemas.microsoft.com/office/drawing/2014/main" id="{3C62D8E8-DDC7-6DBE-2CF1-A246366E1AA7}"/>
              </a:ext>
            </a:extLst>
          </p:cNvPr>
          <p:cNvSpPr>
            <a:spLocks noGrp="1"/>
          </p:cNvSpPr>
          <p:nvPr>
            <p:ph type="pic" sz="quarter" idx="25"/>
          </p:nvPr>
        </p:nvSpPr>
        <p:spPr>
          <a:xfrm>
            <a:off x="7101210" y="3798823"/>
            <a:ext cx="1166415" cy="944958"/>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1600">
                <a:solidFill>
                  <a:srgbClr val="002060"/>
                </a:solidFill>
              </a:defRPr>
            </a:lvl1pPr>
          </a:lstStyle>
          <a:p>
            <a:r>
              <a:rPr lang="en-US"/>
              <a:t>Click icon to add picture</a:t>
            </a:r>
            <a:endParaRPr lang="en-IN"/>
          </a:p>
        </p:txBody>
      </p:sp>
      <p:sp>
        <p:nvSpPr>
          <p:cNvPr id="29" name="Picture Placeholder 19">
            <a:extLst>
              <a:ext uri="{FF2B5EF4-FFF2-40B4-BE49-F238E27FC236}">
                <a16:creationId xmlns:a16="http://schemas.microsoft.com/office/drawing/2014/main" id="{4DA6A0C6-177A-3170-CB06-4114CEDF5789}"/>
              </a:ext>
            </a:extLst>
          </p:cNvPr>
          <p:cNvSpPr>
            <a:spLocks noGrp="1"/>
          </p:cNvSpPr>
          <p:nvPr>
            <p:ph type="pic" sz="quarter" idx="26"/>
          </p:nvPr>
        </p:nvSpPr>
        <p:spPr>
          <a:xfrm>
            <a:off x="10202457" y="3798823"/>
            <a:ext cx="1166415" cy="944958"/>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1600">
                <a:solidFill>
                  <a:srgbClr val="002060"/>
                </a:solidFill>
              </a:defRPr>
            </a:lvl1pPr>
          </a:lstStyle>
          <a:p>
            <a:r>
              <a:rPr lang="en-US"/>
              <a:t>Click icon to add picture</a:t>
            </a:r>
            <a:endParaRPr lang="en-IN"/>
          </a:p>
        </p:txBody>
      </p:sp>
    </p:spTree>
    <p:extLst>
      <p:ext uri="{BB962C8B-B14F-4D97-AF65-F5344CB8AC3E}">
        <p14:creationId xmlns:p14="http://schemas.microsoft.com/office/powerpoint/2010/main" val="2532542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ection Break 1">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B0D9E0-5F39-21C9-8816-3C280BD633E3}"/>
              </a:ext>
            </a:extLst>
          </p:cNvPr>
          <p:cNvGrpSpPr/>
          <p:nvPr/>
        </p:nvGrpSpPr>
        <p:grpSpPr>
          <a:xfrm>
            <a:off x="927435" y="375376"/>
            <a:ext cx="7609650" cy="6792340"/>
            <a:chOff x="927434" y="375376"/>
            <a:chExt cx="8201461" cy="7320588"/>
          </a:xfrm>
        </p:grpSpPr>
        <p:grpSp>
          <p:nvGrpSpPr>
            <p:cNvPr id="3" name="Group 2">
              <a:extLst>
                <a:ext uri="{FF2B5EF4-FFF2-40B4-BE49-F238E27FC236}">
                  <a16:creationId xmlns:a16="http://schemas.microsoft.com/office/drawing/2014/main" id="{E420EA41-A910-94F7-6DF1-5A119B8ECC22}"/>
                </a:ext>
              </a:extLst>
            </p:cNvPr>
            <p:cNvGrpSpPr/>
            <p:nvPr userDrawn="1"/>
          </p:nvGrpSpPr>
          <p:grpSpPr>
            <a:xfrm>
              <a:off x="927434" y="375376"/>
              <a:ext cx="8201461" cy="7320588"/>
              <a:chOff x="3828105" y="445187"/>
              <a:chExt cx="7697736" cy="6870965"/>
            </a:xfrm>
          </p:grpSpPr>
          <p:sp>
            <p:nvSpPr>
              <p:cNvPr id="4" name="Freeform: Shape 12">
                <a:extLst>
                  <a:ext uri="{FF2B5EF4-FFF2-40B4-BE49-F238E27FC236}">
                    <a16:creationId xmlns:a16="http://schemas.microsoft.com/office/drawing/2014/main" id="{8830121E-2CB2-E229-52D5-2201F5CDAB30}"/>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1">
                    <a:alpha val="38244"/>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07BBDB87-E4C6-61A0-152C-E5C6F5AC140A}"/>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1">
                    <a:alpha val="38244"/>
                  </a:schemeClr>
                </a:solidFill>
                <a:prstDash val="solid"/>
                <a:miter/>
              </a:ln>
            </p:spPr>
            <p:txBody>
              <a:bodyPr rtlCol="0" anchor="ctr"/>
              <a:lstStyle/>
              <a:p>
                <a:endParaRPr lang="en-US" sz="1350"/>
              </a:p>
            </p:txBody>
          </p:sp>
          <p:sp>
            <p:nvSpPr>
              <p:cNvPr id="8" name="Freeform: Shape 12">
                <a:extLst>
                  <a:ext uri="{FF2B5EF4-FFF2-40B4-BE49-F238E27FC236}">
                    <a16:creationId xmlns:a16="http://schemas.microsoft.com/office/drawing/2014/main" id="{E1A5916F-3848-3F8A-9B65-802B393C2E44}"/>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1">
                    <a:alpha val="38244"/>
                  </a:schemeClr>
                </a:solidFill>
                <a:prstDash val="solid"/>
                <a:miter/>
              </a:ln>
            </p:spPr>
            <p:txBody>
              <a:bodyPr rtlCol="0" anchor="ctr"/>
              <a:lstStyle/>
              <a:p>
                <a:endParaRPr lang="en-US" sz="1350"/>
              </a:p>
            </p:txBody>
          </p:sp>
        </p:grpSp>
        <p:grpSp>
          <p:nvGrpSpPr>
            <p:cNvPr id="2" name="Group 1">
              <a:extLst>
                <a:ext uri="{FF2B5EF4-FFF2-40B4-BE49-F238E27FC236}">
                  <a16:creationId xmlns:a16="http://schemas.microsoft.com/office/drawing/2014/main" id="{B92E968A-64EB-4055-9FFA-D8F9D65F9C4F}"/>
                </a:ext>
              </a:extLst>
            </p:cNvPr>
            <p:cNvGrpSpPr/>
            <p:nvPr userDrawn="1"/>
          </p:nvGrpSpPr>
          <p:grpSpPr>
            <a:xfrm>
              <a:off x="1598518" y="960813"/>
              <a:ext cx="5757812" cy="5804855"/>
              <a:chOff x="1940769" y="2986995"/>
              <a:chExt cx="1203369" cy="1213201"/>
            </a:xfrm>
          </p:grpSpPr>
          <p:sp>
            <p:nvSpPr>
              <p:cNvPr id="10" name="Teardrop 9">
                <a:extLst>
                  <a:ext uri="{FF2B5EF4-FFF2-40B4-BE49-F238E27FC236}">
                    <a16:creationId xmlns:a16="http://schemas.microsoft.com/office/drawing/2014/main" id="{309B0041-2B84-865C-29E1-9CD84D938280}"/>
                  </a:ext>
                </a:extLst>
              </p:cNvPr>
              <p:cNvSpPr/>
              <p:nvPr userDrawn="1"/>
            </p:nvSpPr>
            <p:spPr>
              <a:xfrm rot="5400000">
                <a:off x="1940769" y="2986995"/>
                <a:ext cx="1050969" cy="1050969"/>
              </a:xfrm>
              <a:prstGeom prst="teardrop">
                <a:avLst/>
              </a:prstGeom>
              <a:solidFill>
                <a:srgbClr val="FDBE5D">
                  <a:alpha val="557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ardrop 14">
                <a:extLst>
                  <a:ext uri="{FF2B5EF4-FFF2-40B4-BE49-F238E27FC236}">
                    <a16:creationId xmlns:a16="http://schemas.microsoft.com/office/drawing/2014/main" id="{88A14D0E-D7C4-65B2-FAFD-5C394C95FA30}"/>
                  </a:ext>
                </a:extLst>
              </p:cNvPr>
              <p:cNvSpPr/>
              <p:nvPr userDrawn="1"/>
            </p:nvSpPr>
            <p:spPr>
              <a:xfrm rot="5400000">
                <a:off x="2093169" y="3149227"/>
                <a:ext cx="1050969" cy="1050969"/>
              </a:xfrm>
              <a:prstGeom prst="teardrop">
                <a:avLst/>
              </a:prstGeom>
              <a:solidFill>
                <a:srgbClr val="FDBE5D">
                  <a:alpha val="8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pic>
        <p:nvPicPr>
          <p:cNvPr id="25" name="Picture 24" descr="A blue and white logo&#10;&#10;Description automatically generated">
            <a:extLst>
              <a:ext uri="{FF2B5EF4-FFF2-40B4-BE49-F238E27FC236}">
                <a16:creationId xmlns:a16="http://schemas.microsoft.com/office/drawing/2014/main" id="{5E6B3B71-B18C-3A31-DC1C-3F3D7C8BD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473" y="0"/>
            <a:ext cx="719176" cy="911567"/>
          </a:xfrm>
          <a:prstGeom prst="rect">
            <a:avLst/>
          </a:prstGeom>
        </p:spPr>
      </p:pic>
      <p:sp>
        <p:nvSpPr>
          <p:cNvPr id="7" name="Slide Number Placeholder 5">
            <a:extLst>
              <a:ext uri="{FF2B5EF4-FFF2-40B4-BE49-F238E27FC236}">
                <a16:creationId xmlns:a16="http://schemas.microsoft.com/office/drawing/2014/main" id="{6A5B6517-6252-91D0-C077-7E104E0B5995}"/>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6" name="Text Placeholder 23">
            <a:extLst>
              <a:ext uri="{FF2B5EF4-FFF2-40B4-BE49-F238E27FC236}">
                <a16:creationId xmlns:a16="http://schemas.microsoft.com/office/drawing/2014/main" id="{837E20C7-4798-DBDD-FD64-8993CCDBD97B}"/>
              </a:ext>
            </a:extLst>
          </p:cNvPr>
          <p:cNvSpPr>
            <a:spLocks noGrp="1"/>
          </p:cNvSpPr>
          <p:nvPr>
            <p:ph type="body" sz="quarter" idx="12"/>
          </p:nvPr>
        </p:nvSpPr>
        <p:spPr>
          <a:xfrm>
            <a:off x="3308729" y="4096048"/>
            <a:ext cx="8065985" cy="544778"/>
          </a:xfrm>
        </p:spPr>
        <p:txBody>
          <a:bodyPr anchor="ctr">
            <a:noAutofit/>
          </a:bodyPr>
          <a:lstStyle>
            <a:lvl1pPr marL="0" indent="0" algn="l">
              <a:buNone/>
              <a:defRPr sz="3200" b="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4" name="Title 13">
            <a:extLst>
              <a:ext uri="{FF2B5EF4-FFF2-40B4-BE49-F238E27FC236}">
                <a16:creationId xmlns:a16="http://schemas.microsoft.com/office/drawing/2014/main" id="{A97373FF-A268-FAFF-F445-A0CE9B9D2C5A}"/>
              </a:ext>
            </a:extLst>
          </p:cNvPr>
          <p:cNvSpPr>
            <a:spLocks noGrp="1"/>
          </p:cNvSpPr>
          <p:nvPr>
            <p:ph type="title"/>
          </p:nvPr>
        </p:nvSpPr>
        <p:spPr>
          <a:xfrm>
            <a:off x="3308729" y="2984700"/>
            <a:ext cx="8065986" cy="1050970"/>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025381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bg>
      <p:bgPr>
        <a:gradFill flip="none" rotWithShape="1">
          <a:gsLst>
            <a:gs pos="0">
              <a:schemeClr val="accent5">
                <a:lumMod val="68000"/>
              </a:schemeClr>
            </a:gs>
            <a:gs pos="38000">
              <a:schemeClr val="accent5">
                <a:lumMod val="90000"/>
              </a:schemeClr>
            </a:gs>
            <a:gs pos="69000">
              <a:schemeClr val="accent5">
                <a:lumMod val="75000"/>
              </a:schemeClr>
            </a:gs>
            <a:gs pos="97000">
              <a:schemeClr val="accent5">
                <a:lumMod val="7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024" name="Freeform: Shape 12">
            <a:extLst>
              <a:ext uri="{FF2B5EF4-FFF2-40B4-BE49-F238E27FC236}">
                <a16:creationId xmlns:a16="http://schemas.microsoft.com/office/drawing/2014/main" id="{42490621-BF2D-C895-9F6F-24498CEA750E}"/>
              </a:ext>
            </a:extLst>
          </p:cNvPr>
          <p:cNvSpPr/>
          <p:nvPr/>
        </p:nvSpPr>
        <p:spPr>
          <a:xfrm>
            <a:off x="7079832" y="1237981"/>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lumMod val="40000"/>
                <a:lumOff val="60000"/>
              </a:schemeClr>
            </a:solidFill>
            <a:prstDash val="solid"/>
            <a:miter/>
          </a:ln>
        </p:spPr>
        <p:txBody>
          <a:bodyPr rtlCol="0" anchor="ctr"/>
          <a:lstStyle/>
          <a:p>
            <a:endParaRPr lang="en-US" sz="1350"/>
          </a:p>
        </p:txBody>
      </p:sp>
      <p:sp>
        <p:nvSpPr>
          <p:cNvPr id="63" name="Freeform: Shape 12">
            <a:extLst>
              <a:ext uri="{FF2B5EF4-FFF2-40B4-BE49-F238E27FC236}">
                <a16:creationId xmlns:a16="http://schemas.microsoft.com/office/drawing/2014/main" id="{21EA9FEA-427C-E781-AC27-10CEF35DEDF0}"/>
              </a:ext>
            </a:extLst>
          </p:cNvPr>
          <p:cNvSpPr/>
          <p:nvPr/>
        </p:nvSpPr>
        <p:spPr>
          <a:xfrm>
            <a:off x="7219233" y="826892"/>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1"/>
            </a:solidFill>
            <a:prstDash val="solid"/>
            <a:miter/>
          </a:ln>
        </p:spPr>
        <p:txBody>
          <a:bodyPr rtlCol="0" anchor="ctr"/>
          <a:lstStyle/>
          <a:p>
            <a:endParaRPr lang="en-US" sz="1350"/>
          </a:p>
        </p:txBody>
      </p:sp>
      <p:sp>
        <p:nvSpPr>
          <p:cNvPr id="60" name="Freeform: Shape 12">
            <a:extLst>
              <a:ext uri="{FF2B5EF4-FFF2-40B4-BE49-F238E27FC236}">
                <a16:creationId xmlns:a16="http://schemas.microsoft.com/office/drawing/2014/main" id="{3FA83C1F-4C57-B906-5835-F50BB1887E53}"/>
              </a:ext>
            </a:extLst>
          </p:cNvPr>
          <p:cNvSpPr/>
          <p:nvPr/>
        </p:nvSpPr>
        <p:spPr>
          <a:xfrm>
            <a:off x="7692694" y="1032436"/>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solidFill>
            <a:prstDash val="solid"/>
            <a:miter/>
          </a:ln>
        </p:spPr>
        <p:txBody>
          <a:bodyPr rtlCol="0" anchor="ctr"/>
          <a:lstStyle/>
          <a:p>
            <a:endParaRPr lang="en-US" sz="1350"/>
          </a:p>
        </p:txBody>
      </p:sp>
      <p:sp>
        <p:nvSpPr>
          <p:cNvPr id="49" name="TextBox 48">
            <a:extLst>
              <a:ext uri="{FF2B5EF4-FFF2-40B4-BE49-F238E27FC236}">
                <a16:creationId xmlns:a16="http://schemas.microsoft.com/office/drawing/2014/main" id="{734974B3-E720-7D59-4290-E9655D3D2007}"/>
              </a:ext>
            </a:extLst>
          </p:cNvPr>
          <p:cNvSpPr txBox="1"/>
          <p:nvPr/>
        </p:nvSpPr>
        <p:spPr>
          <a:xfrm>
            <a:off x="3702755" y="-587022"/>
            <a:ext cx="184731" cy="369332"/>
          </a:xfrm>
          <a:prstGeom prst="rect">
            <a:avLst/>
          </a:prstGeom>
          <a:noFill/>
        </p:spPr>
        <p:txBody>
          <a:bodyPr wrap="none" rtlCol="0">
            <a:spAutoFit/>
          </a:bodyPr>
          <a:lstStyle/>
          <a:p>
            <a:endParaRPr lang="en-US"/>
          </a:p>
        </p:txBody>
      </p:sp>
      <p:grpSp>
        <p:nvGrpSpPr>
          <p:cNvPr id="5" name="Group 4">
            <a:extLst>
              <a:ext uri="{FF2B5EF4-FFF2-40B4-BE49-F238E27FC236}">
                <a16:creationId xmlns:a16="http://schemas.microsoft.com/office/drawing/2014/main" id="{95322326-C6E4-B009-BBAE-52B2B7B2F77C}"/>
              </a:ext>
            </a:extLst>
          </p:cNvPr>
          <p:cNvGrpSpPr/>
          <p:nvPr/>
        </p:nvGrpSpPr>
        <p:grpSpPr>
          <a:xfrm>
            <a:off x="9846966" y="6373968"/>
            <a:ext cx="2640892" cy="457138"/>
            <a:chOff x="245766" y="6272744"/>
            <a:chExt cx="2640892" cy="457138"/>
          </a:xfrm>
        </p:grpSpPr>
        <p:sp>
          <p:nvSpPr>
            <p:cNvPr id="6" name="Google Shape;166;p25">
              <a:extLst>
                <a:ext uri="{FF2B5EF4-FFF2-40B4-BE49-F238E27FC236}">
                  <a16:creationId xmlns:a16="http://schemas.microsoft.com/office/drawing/2014/main" id="{FEA78982-1151-83A0-AD44-D9A31E5C012E}"/>
                </a:ext>
              </a:extLst>
            </p:cNvPr>
            <p:cNvSpPr txBox="1"/>
            <p:nvPr/>
          </p:nvSpPr>
          <p:spPr>
            <a:xfrm>
              <a:off x="1393247" y="6272744"/>
              <a:ext cx="1493411" cy="457138"/>
            </a:xfrm>
            <a:prstGeom prst="rect">
              <a:avLst/>
            </a:prstGeom>
            <a:noFill/>
            <a:ln>
              <a:noFill/>
            </a:ln>
          </p:spPr>
          <p:txBody>
            <a:bodyPr spcFirstLastPara="1" wrap="square" lIns="121900" tIns="60933" rIns="121900" bIns="60933" anchor="t" anchorCtr="0">
              <a:noAutofit/>
            </a:bodyPr>
            <a:lstStyle/>
            <a:p>
              <a:pPr defTabSz="1219170"/>
              <a:r>
                <a:rPr lang="en" sz="1800" b="0">
                  <a:solidFill>
                    <a:schemeClr val="bg1"/>
                  </a:solidFill>
                  <a:latin typeface="Open Sans" panose="020B0606030504020204" pitchFamily="34" charset="0"/>
                  <a:ea typeface="Open Sans" panose="020B0606030504020204" pitchFamily="34" charset="0"/>
                  <a:cs typeface="Open Sans" panose="020B0606030504020204" pitchFamily="34" charset="0"/>
                  <a:sym typeface="Century Gothic"/>
                </a:rPr>
                <a:t>:  </a:t>
              </a:r>
              <a:r>
                <a:rPr lang="en" sz="1800" b="0">
                  <a:solidFill>
                    <a:schemeClr val="bg1"/>
                  </a:solidFill>
                  <a:latin typeface="Open Sans" panose="020B0606030504020204" pitchFamily="34" charset="0"/>
                  <a:ea typeface="Open Sans" panose="020B0606030504020204" pitchFamily="34" charset="0"/>
                  <a:cs typeface="Open Sans" panose="020B0606030504020204" pitchFamily="34" charset="0"/>
                  <a:sym typeface="Work Sans"/>
                </a:rPr>
                <a:t>ASUR</a:t>
              </a:r>
              <a:endParaRPr sz="1800" b="0">
                <a:solidFill>
                  <a:schemeClr val="bg1"/>
                </a:solidFill>
                <a:latin typeface="Open Sans" panose="020B0606030504020204" pitchFamily="34" charset="0"/>
                <a:ea typeface="Open Sans" panose="020B0606030504020204" pitchFamily="34" charset="0"/>
                <a:cs typeface="Open Sans" panose="020B0606030504020204" pitchFamily="34" charset="0"/>
                <a:sym typeface="Work Sans"/>
              </a:endParaRPr>
            </a:p>
          </p:txBody>
        </p:sp>
        <p:pic>
          <p:nvPicPr>
            <p:cNvPr id="7" name="Picture 4" descr="Nasdaq logo in transparent PNG and vectorized SVG formats">
              <a:extLst>
                <a:ext uri="{FF2B5EF4-FFF2-40B4-BE49-F238E27FC236}">
                  <a16:creationId xmlns:a16="http://schemas.microsoft.com/office/drawing/2014/main" id="{DCCFDCB7-1C03-88A5-F836-8FE2EF1D9487}"/>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45766" y="6272744"/>
              <a:ext cx="1237129" cy="35100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 Placeholder 16">
            <a:extLst>
              <a:ext uri="{FF2B5EF4-FFF2-40B4-BE49-F238E27FC236}">
                <a16:creationId xmlns:a16="http://schemas.microsoft.com/office/drawing/2014/main" id="{AF4FAF33-FE2C-818F-A788-27D759CC6BC2}"/>
              </a:ext>
            </a:extLst>
          </p:cNvPr>
          <p:cNvSpPr>
            <a:spLocks noGrp="1"/>
          </p:cNvSpPr>
          <p:nvPr>
            <p:ph type="body" sz="quarter" idx="14" hasCustomPrompt="1"/>
          </p:nvPr>
        </p:nvSpPr>
        <p:spPr>
          <a:xfrm>
            <a:off x="865240" y="2110297"/>
            <a:ext cx="8372169" cy="430855"/>
          </a:xfrm>
        </p:spPr>
        <p:txBody>
          <a:bodyPr lIns="0" anchor="ctr">
            <a:noAutofit/>
          </a:bodyPr>
          <a:lstStyle>
            <a:lvl1pPr marL="0" indent="0" algn="l">
              <a:buNone/>
              <a:defRPr sz="14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Access to Capital. Staying Compliant. Managing Talent.</a:t>
            </a:r>
          </a:p>
        </p:txBody>
      </p:sp>
      <p:sp>
        <p:nvSpPr>
          <p:cNvPr id="9" name="Title 1">
            <a:extLst>
              <a:ext uri="{FF2B5EF4-FFF2-40B4-BE49-F238E27FC236}">
                <a16:creationId xmlns:a16="http://schemas.microsoft.com/office/drawing/2014/main" id="{6990B611-6C46-3586-C35D-2178128C1C7D}"/>
              </a:ext>
            </a:extLst>
          </p:cNvPr>
          <p:cNvSpPr>
            <a:spLocks noGrp="1"/>
          </p:cNvSpPr>
          <p:nvPr>
            <p:ph type="title" hasCustomPrompt="1"/>
          </p:nvPr>
        </p:nvSpPr>
        <p:spPr>
          <a:xfrm>
            <a:off x="865240" y="1463040"/>
            <a:ext cx="8372169" cy="647257"/>
          </a:xfrm>
        </p:spPr>
        <p:txBody>
          <a:bodyPr lIns="0"/>
          <a:lstStyle>
            <a:lvl1pPr algn="l">
              <a:defRPr>
                <a:solidFill>
                  <a:schemeClr val="accent3"/>
                </a:solidFill>
              </a:defRPr>
            </a:lvl1pPr>
          </a:lstStyle>
          <a:p>
            <a:r>
              <a:rPr lang="en-US" dirty="0"/>
              <a:t>Presentation Title</a:t>
            </a:r>
          </a:p>
        </p:txBody>
      </p:sp>
      <p:pic>
        <p:nvPicPr>
          <p:cNvPr id="10" name="Picture 9" descr="A white letter on a black background&#10;&#10;Description automatically generated">
            <a:extLst>
              <a:ext uri="{FF2B5EF4-FFF2-40B4-BE49-F238E27FC236}">
                <a16:creationId xmlns:a16="http://schemas.microsoft.com/office/drawing/2014/main" id="{21BEC7E9-D624-9809-64A2-970C885E1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914400"/>
            <a:ext cx="1371600" cy="422910"/>
          </a:xfrm>
          <a:prstGeom prst="rect">
            <a:avLst/>
          </a:prstGeom>
        </p:spPr>
      </p:pic>
    </p:spTree>
    <p:extLst>
      <p:ext uri="{BB962C8B-B14F-4D97-AF65-F5344CB8AC3E}">
        <p14:creationId xmlns:p14="http://schemas.microsoft.com/office/powerpoint/2010/main" val="3450383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Section Break 2">
    <p:bg>
      <p:bgPr>
        <a:solidFill>
          <a:schemeClr val="accent1"/>
        </a:solidFill>
        <a:effectLst/>
      </p:bgPr>
    </p:bg>
    <p:spTree>
      <p:nvGrpSpPr>
        <p:cNvPr id="1" name=""/>
        <p:cNvGrpSpPr/>
        <p:nvPr/>
      </p:nvGrpSpPr>
      <p:grpSpPr>
        <a:xfrm>
          <a:off x="0" y="0"/>
          <a:ext cx="0" cy="0"/>
          <a:chOff x="0" y="0"/>
          <a:chExt cx="0" cy="0"/>
        </a:xfrm>
      </p:grpSpPr>
      <p:pic>
        <p:nvPicPr>
          <p:cNvPr id="12" name="Picture 11" descr="A blue and white logo&#10;&#10;Description automatically generated">
            <a:extLst>
              <a:ext uri="{FF2B5EF4-FFF2-40B4-BE49-F238E27FC236}">
                <a16:creationId xmlns:a16="http://schemas.microsoft.com/office/drawing/2014/main" id="{C34C27B9-4E26-AE7F-966E-394978D02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717" y="0"/>
            <a:ext cx="719176" cy="911567"/>
          </a:xfrm>
          <a:prstGeom prst="rect">
            <a:avLst/>
          </a:prstGeom>
        </p:spPr>
      </p:pic>
      <p:grpSp>
        <p:nvGrpSpPr>
          <p:cNvPr id="9" name="Group 8">
            <a:extLst>
              <a:ext uri="{FF2B5EF4-FFF2-40B4-BE49-F238E27FC236}">
                <a16:creationId xmlns:a16="http://schemas.microsoft.com/office/drawing/2014/main" id="{76B0D9E0-5F39-21C9-8816-3C280BD633E3}"/>
              </a:ext>
            </a:extLst>
          </p:cNvPr>
          <p:cNvGrpSpPr/>
          <p:nvPr/>
        </p:nvGrpSpPr>
        <p:grpSpPr>
          <a:xfrm>
            <a:off x="927435" y="375376"/>
            <a:ext cx="7609650" cy="6792340"/>
            <a:chOff x="927434" y="375376"/>
            <a:chExt cx="8201461" cy="7320588"/>
          </a:xfrm>
        </p:grpSpPr>
        <p:grpSp>
          <p:nvGrpSpPr>
            <p:cNvPr id="3" name="Group 2">
              <a:extLst>
                <a:ext uri="{FF2B5EF4-FFF2-40B4-BE49-F238E27FC236}">
                  <a16:creationId xmlns:a16="http://schemas.microsoft.com/office/drawing/2014/main" id="{E420EA41-A910-94F7-6DF1-5A119B8ECC22}"/>
                </a:ext>
              </a:extLst>
            </p:cNvPr>
            <p:cNvGrpSpPr/>
            <p:nvPr userDrawn="1"/>
          </p:nvGrpSpPr>
          <p:grpSpPr>
            <a:xfrm>
              <a:off x="927434" y="375376"/>
              <a:ext cx="8201461" cy="7320588"/>
              <a:chOff x="3828105" y="445187"/>
              <a:chExt cx="7697736" cy="6870965"/>
            </a:xfrm>
          </p:grpSpPr>
          <p:sp>
            <p:nvSpPr>
              <p:cNvPr id="4" name="Freeform: Shape 12">
                <a:extLst>
                  <a:ext uri="{FF2B5EF4-FFF2-40B4-BE49-F238E27FC236}">
                    <a16:creationId xmlns:a16="http://schemas.microsoft.com/office/drawing/2014/main" id="{8830121E-2CB2-E229-52D5-2201F5CDAB30}"/>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alpha val="38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07BBDB87-E4C6-61A0-152C-E5C6F5AC140A}"/>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alpha val="38000"/>
                  </a:schemeClr>
                </a:solidFill>
                <a:prstDash val="solid"/>
                <a:miter/>
              </a:ln>
            </p:spPr>
            <p:txBody>
              <a:bodyPr rtlCol="0" anchor="ctr"/>
              <a:lstStyle/>
              <a:p>
                <a:endParaRPr lang="en-US" sz="1350"/>
              </a:p>
            </p:txBody>
          </p:sp>
          <p:sp>
            <p:nvSpPr>
              <p:cNvPr id="8" name="Freeform: Shape 12">
                <a:extLst>
                  <a:ext uri="{FF2B5EF4-FFF2-40B4-BE49-F238E27FC236}">
                    <a16:creationId xmlns:a16="http://schemas.microsoft.com/office/drawing/2014/main" id="{E1A5916F-3848-3F8A-9B65-802B393C2E44}"/>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alpha val="38000"/>
                  </a:schemeClr>
                </a:solidFill>
                <a:prstDash val="solid"/>
                <a:miter/>
              </a:ln>
            </p:spPr>
            <p:txBody>
              <a:bodyPr rtlCol="0" anchor="ctr"/>
              <a:lstStyle/>
              <a:p>
                <a:endParaRPr lang="en-US" sz="1350"/>
              </a:p>
            </p:txBody>
          </p:sp>
        </p:grpSp>
        <p:grpSp>
          <p:nvGrpSpPr>
            <p:cNvPr id="2" name="Group 1">
              <a:extLst>
                <a:ext uri="{FF2B5EF4-FFF2-40B4-BE49-F238E27FC236}">
                  <a16:creationId xmlns:a16="http://schemas.microsoft.com/office/drawing/2014/main" id="{B92E968A-64EB-4055-9FFA-D8F9D65F9C4F}"/>
                </a:ext>
              </a:extLst>
            </p:cNvPr>
            <p:cNvGrpSpPr/>
            <p:nvPr userDrawn="1"/>
          </p:nvGrpSpPr>
          <p:grpSpPr>
            <a:xfrm>
              <a:off x="1598518" y="960813"/>
              <a:ext cx="5757812" cy="5804855"/>
              <a:chOff x="1940769" y="2986995"/>
              <a:chExt cx="1203369" cy="1213201"/>
            </a:xfrm>
          </p:grpSpPr>
          <p:sp>
            <p:nvSpPr>
              <p:cNvPr id="10" name="Teardrop 9">
                <a:extLst>
                  <a:ext uri="{FF2B5EF4-FFF2-40B4-BE49-F238E27FC236}">
                    <a16:creationId xmlns:a16="http://schemas.microsoft.com/office/drawing/2014/main" id="{309B0041-2B84-865C-29E1-9CD84D938280}"/>
                  </a:ext>
                </a:extLst>
              </p:cNvPr>
              <p:cNvSpPr/>
              <p:nvPr userDrawn="1"/>
            </p:nvSpPr>
            <p:spPr>
              <a:xfrm rot="5400000">
                <a:off x="1940769" y="2986995"/>
                <a:ext cx="1050969" cy="1050969"/>
              </a:xfrm>
              <a:prstGeom prst="teardrop">
                <a:avLst/>
              </a:prstGeom>
              <a:solidFill>
                <a:schemeClr val="accent2">
                  <a:alpha val="5574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ardrop 14">
                <a:extLst>
                  <a:ext uri="{FF2B5EF4-FFF2-40B4-BE49-F238E27FC236}">
                    <a16:creationId xmlns:a16="http://schemas.microsoft.com/office/drawing/2014/main" id="{88A14D0E-D7C4-65B2-FAFD-5C394C95FA30}"/>
                  </a:ext>
                </a:extLst>
              </p:cNvPr>
              <p:cNvSpPr/>
              <p:nvPr userDrawn="1"/>
            </p:nvSpPr>
            <p:spPr>
              <a:xfrm rot="5400000">
                <a:off x="2093169" y="3149227"/>
                <a:ext cx="1050969" cy="1050969"/>
              </a:xfrm>
              <a:prstGeom prst="teardrop">
                <a:avLst/>
              </a:prstGeom>
              <a:solidFill>
                <a:schemeClr val="accent2">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7" name="Slide Number Placeholder 5">
            <a:extLst>
              <a:ext uri="{FF2B5EF4-FFF2-40B4-BE49-F238E27FC236}">
                <a16:creationId xmlns:a16="http://schemas.microsoft.com/office/drawing/2014/main" id="{6A5B6517-6252-91D0-C077-7E104E0B5995}"/>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6" name="Text Placeholder 23">
            <a:extLst>
              <a:ext uri="{FF2B5EF4-FFF2-40B4-BE49-F238E27FC236}">
                <a16:creationId xmlns:a16="http://schemas.microsoft.com/office/drawing/2014/main" id="{837E20C7-4798-DBDD-FD64-8993CCDBD97B}"/>
              </a:ext>
            </a:extLst>
          </p:cNvPr>
          <p:cNvSpPr>
            <a:spLocks noGrp="1"/>
          </p:cNvSpPr>
          <p:nvPr>
            <p:ph type="body" sz="quarter" idx="12"/>
          </p:nvPr>
        </p:nvSpPr>
        <p:spPr>
          <a:xfrm>
            <a:off x="3308729" y="4096048"/>
            <a:ext cx="8065985" cy="544778"/>
          </a:xfrm>
        </p:spPr>
        <p:txBody>
          <a:bodyPr anchor="ctr">
            <a:noAutofit/>
          </a:bodyPr>
          <a:lstStyle>
            <a:lvl1pPr marL="0" indent="0" algn="l">
              <a:buNone/>
              <a:defRPr sz="3200" b="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4" name="Title 13">
            <a:extLst>
              <a:ext uri="{FF2B5EF4-FFF2-40B4-BE49-F238E27FC236}">
                <a16:creationId xmlns:a16="http://schemas.microsoft.com/office/drawing/2014/main" id="{A97373FF-A268-FAFF-F445-A0CE9B9D2C5A}"/>
              </a:ext>
            </a:extLst>
          </p:cNvPr>
          <p:cNvSpPr>
            <a:spLocks noGrp="1"/>
          </p:cNvSpPr>
          <p:nvPr>
            <p:ph type="title"/>
          </p:nvPr>
        </p:nvSpPr>
        <p:spPr>
          <a:xfrm>
            <a:off x="3308729" y="2984700"/>
            <a:ext cx="8065986" cy="1050970"/>
          </a:xfrm>
        </p:spPr>
        <p:txBody>
          <a:bodyPr/>
          <a:lstStyle>
            <a:lvl1pPr>
              <a:defRPr>
                <a:solidFill>
                  <a:schemeClr val="accent3"/>
                </a:solidFill>
              </a:defRPr>
            </a:lvl1pPr>
          </a:lstStyle>
          <a:p>
            <a:r>
              <a:rPr lang="en-US"/>
              <a:t>Click to edit Master title style</a:t>
            </a:r>
          </a:p>
        </p:txBody>
      </p:sp>
    </p:spTree>
    <p:extLst>
      <p:ext uri="{BB962C8B-B14F-4D97-AF65-F5344CB8AC3E}">
        <p14:creationId xmlns:p14="http://schemas.microsoft.com/office/powerpoint/2010/main" val="11607426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ection Break 3">
    <p:bg>
      <p:bgPr>
        <a:solidFill>
          <a:schemeClr val="accent5"/>
        </a:solidFill>
        <a:effectLst/>
      </p:bgPr>
    </p:bg>
    <p:spTree>
      <p:nvGrpSpPr>
        <p:cNvPr id="1" name=""/>
        <p:cNvGrpSpPr/>
        <p:nvPr/>
      </p:nvGrpSpPr>
      <p:grpSpPr>
        <a:xfrm>
          <a:off x="0" y="0"/>
          <a:ext cx="0" cy="0"/>
          <a:chOff x="0" y="0"/>
          <a:chExt cx="0" cy="0"/>
        </a:xfrm>
      </p:grpSpPr>
      <p:pic>
        <p:nvPicPr>
          <p:cNvPr id="16" name="Picture 15" descr="A blue and white logo&#10;&#10;Description automatically generated">
            <a:extLst>
              <a:ext uri="{FF2B5EF4-FFF2-40B4-BE49-F238E27FC236}">
                <a16:creationId xmlns:a16="http://schemas.microsoft.com/office/drawing/2014/main" id="{B45B6967-FB3C-6E55-A600-17368A361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473" y="0"/>
            <a:ext cx="719176" cy="911567"/>
          </a:xfrm>
          <a:prstGeom prst="rect">
            <a:avLst/>
          </a:prstGeom>
        </p:spPr>
      </p:pic>
      <p:grpSp>
        <p:nvGrpSpPr>
          <p:cNvPr id="9" name="Group 8">
            <a:extLst>
              <a:ext uri="{FF2B5EF4-FFF2-40B4-BE49-F238E27FC236}">
                <a16:creationId xmlns:a16="http://schemas.microsoft.com/office/drawing/2014/main" id="{76B0D9E0-5F39-21C9-8816-3C280BD633E3}"/>
              </a:ext>
            </a:extLst>
          </p:cNvPr>
          <p:cNvGrpSpPr/>
          <p:nvPr/>
        </p:nvGrpSpPr>
        <p:grpSpPr>
          <a:xfrm>
            <a:off x="927435" y="375376"/>
            <a:ext cx="7609650" cy="6792340"/>
            <a:chOff x="927434" y="375376"/>
            <a:chExt cx="8201461" cy="7320588"/>
          </a:xfrm>
        </p:grpSpPr>
        <p:grpSp>
          <p:nvGrpSpPr>
            <p:cNvPr id="3" name="Group 2">
              <a:extLst>
                <a:ext uri="{FF2B5EF4-FFF2-40B4-BE49-F238E27FC236}">
                  <a16:creationId xmlns:a16="http://schemas.microsoft.com/office/drawing/2014/main" id="{E420EA41-A910-94F7-6DF1-5A119B8ECC22}"/>
                </a:ext>
              </a:extLst>
            </p:cNvPr>
            <p:cNvGrpSpPr/>
            <p:nvPr userDrawn="1"/>
          </p:nvGrpSpPr>
          <p:grpSpPr>
            <a:xfrm>
              <a:off x="927434" y="375376"/>
              <a:ext cx="8201461" cy="7320588"/>
              <a:chOff x="3828105" y="445187"/>
              <a:chExt cx="7697736" cy="6870965"/>
            </a:xfrm>
          </p:grpSpPr>
          <p:sp>
            <p:nvSpPr>
              <p:cNvPr id="4" name="Freeform: Shape 12">
                <a:extLst>
                  <a:ext uri="{FF2B5EF4-FFF2-40B4-BE49-F238E27FC236}">
                    <a16:creationId xmlns:a16="http://schemas.microsoft.com/office/drawing/2014/main" id="{8830121E-2CB2-E229-52D5-2201F5CDAB30}"/>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3">
                    <a:alpha val="38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07BBDB87-E4C6-61A0-152C-E5C6F5AC140A}"/>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3">
                    <a:alpha val="38000"/>
                  </a:schemeClr>
                </a:solidFill>
                <a:prstDash val="solid"/>
                <a:miter/>
              </a:ln>
            </p:spPr>
            <p:txBody>
              <a:bodyPr rtlCol="0" anchor="ctr"/>
              <a:lstStyle/>
              <a:p>
                <a:endParaRPr lang="en-US" sz="1350"/>
              </a:p>
            </p:txBody>
          </p:sp>
          <p:sp>
            <p:nvSpPr>
              <p:cNvPr id="8" name="Freeform: Shape 12">
                <a:extLst>
                  <a:ext uri="{FF2B5EF4-FFF2-40B4-BE49-F238E27FC236}">
                    <a16:creationId xmlns:a16="http://schemas.microsoft.com/office/drawing/2014/main" id="{E1A5916F-3848-3F8A-9B65-802B393C2E44}"/>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3">
                    <a:alpha val="38000"/>
                  </a:schemeClr>
                </a:solidFill>
                <a:prstDash val="solid"/>
                <a:miter/>
              </a:ln>
            </p:spPr>
            <p:txBody>
              <a:bodyPr rtlCol="0" anchor="ctr"/>
              <a:lstStyle/>
              <a:p>
                <a:endParaRPr lang="en-US" sz="1350"/>
              </a:p>
            </p:txBody>
          </p:sp>
        </p:grpSp>
        <p:grpSp>
          <p:nvGrpSpPr>
            <p:cNvPr id="2" name="Group 1">
              <a:extLst>
                <a:ext uri="{FF2B5EF4-FFF2-40B4-BE49-F238E27FC236}">
                  <a16:creationId xmlns:a16="http://schemas.microsoft.com/office/drawing/2014/main" id="{B92E968A-64EB-4055-9FFA-D8F9D65F9C4F}"/>
                </a:ext>
              </a:extLst>
            </p:cNvPr>
            <p:cNvGrpSpPr/>
            <p:nvPr userDrawn="1"/>
          </p:nvGrpSpPr>
          <p:grpSpPr>
            <a:xfrm>
              <a:off x="1598518" y="960813"/>
              <a:ext cx="5757812" cy="5804855"/>
              <a:chOff x="1940769" y="2986995"/>
              <a:chExt cx="1203369" cy="1213201"/>
            </a:xfrm>
          </p:grpSpPr>
          <p:sp>
            <p:nvSpPr>
              <p:cNvPr id="10" name="Teardrop 9">
                <a:extLst>
                  <a:ext uri="{FF2B5EF4-FFF2-40B4-BE49-F238E27FC236}">
                    <a16:creationId xmlns:a16="http://schemas.microsoft.com/office/drawing/2014/main" id="{309B0041-2B84-865C-29E1-9CD84D938280}"/>
                  </a:ext>
                </a:extLst>
              </p:cNvPr>
              <p:cNvSpPr/>
              <p:nvPr userDrawn="1"/>
            </p:nvSpPr>
            <p:spPr>
              <a:xfrm rot="5400000">
                <a:off x="1940769" y="2986995"/>
                <a:ext cx="1050969" cy="1050969"/>
              </a:xfrm>
              <a:prstGeom prst="teardrop">
                <a:avLst/>
              </a:prstGeom>
              <a:solidFill>
                <a:schemeClr val="accent1">
                  <a:alpha val="7605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ardrop 14">
                <a:extLst>
                  <a:ext uri="{FF2B5EF4-FFF2-40B4-BE49-F238E27FC236}">
                    <a16:creationId xmlns:a16="http://schemas.microsoft.com/office/drawing/2014/main" id="{88A14D0E-D7C4-65B2-FAFD-5C394C95FA30}"/>
                  </a:ext>
                </a:extLst>
              </p:cNvPr>
              <p:cNvSpPr/>
              <p:nvPr userDrawn="1"/>
            </p:nvSpPr>
            <p:spPr>
              <a:xfrm rot="5400000">
                <a:off x="2093169" y="3149227"/>
                <a:ext cx="1050969" cy="1050969"/>
              </a:xfrm>
              <a:prstGeom prst="teardrop">
                <a:avLst/>
              </a:prstGeom>
              <a:solidFill>
                <a:schemeClr val="accent1">
                  <a:alpha val="7605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7" name="Slide Number Placeholder 5">
            <a:extLst>
              <a:ext uri="{FF2B5EF4-FFF2-40B4-BE49-F238E27FC236}">
                <a16:creationId xmlns:a16="http://schemas.microsoft.com/office/drawing/2014/main" id="{6A5B6517-6252-91D0-C077-7E104E0B5995}"/>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6" name="Text Placeholder 23">
            <a:extLst>
              <a:ext uri="{FF2B5EF4-FFF2-40B4-BE49-F238E27FC236}">
                <a16:creationId xmlns:a16="http://schemas.microsoft.com/office/drawing/2014/main" id="{837E20C7-4798-DBDD-FD64-8993CCDBD97B}"/>
              </a:ext>
            </a:extLst>
          </p:cNvPr>
          <p:cNvSpPr>
            <a:spLocks noGrp="1"/>
          </p:cNvSpPr>
          <p:nvPr>
            <p:ph type="body" sz="quarter" idx="12"/>
          </p:nvPr>
        </p:nvSpPr>
        <p:spPr>
          <a:xfrm>
            <a:off x="3308729" y="4096048"/>
            <a:ext cx="8065985" cy="544778"/>
          </a:xfrm>
        </p:spPr>
        <p:txBody>
          <a:bodyPr anchor="ctr">
            <a:noAutofit/>
          </a:bodyPr>
          <a:lstStyle>
            <a:lvl1pPr marL="0" indent="0" algn="l">
              <a:buNone/>
              <a:defRPr sz="32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4" name="Title 13">
            <a:extLst>
              <a:ext uri="{FF2B5EF4-FFF2-40B4-BE49-F238E27FC236}">
                <a16:creationId xmlns:a16="http://schemas.microsoft.com/office/drawing/2014/main" id="{A97373FF-A268-FAFF-F445-A0CE9B9D2C5A}"/>
              </a:ext>
            </a:extLst>
          </p:cNvPr>
          <p:cNvSpPr>
            <a:spLocks noGrp="1"/>
          </p:cNvSpPr>
          <p:nvPr>
            <p:ph type="title"/>
          </p:nvPr>
        </p:nvSpPr>
        <p:spPr>
          <a:xfrm>
            <a:off x="3308729" y="2984700"/>
            <a:ext cx="8065986" cy="105097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8724793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ection Break 4">
    <p:bg>
      <p:bgPr>
        <a:solidFill>
          <a:schemeClr val="accent6"/>
        </a:solidFill>
        <a:effectLst/>
      </p:bgPr>
    </p:bg>
    <p:spTree>
      <p:nvGrpSpPr>
        <p:cNvPr id="1" name=""/>
        <p:cNvGrpSpPr/>
        <p:nvPr/>
      </p:nvGrpSpPr>
      <p:grpSpPr>
        <a:xfrm>
          <a:off x="0" y="0"/>
          <a:ext cx="0" cy="0"/>
          <a:chOff x="0" y="0"/>
          <a:chExt cx="0" cy="0"/>
        </a:xfrm>
      </p:grpSpPr>
      <p:pic>
        <p:nvPicPr>
          <p:cNvPr id="12" name="Picture 11" descr="A blue and white logo&#10;&#10;Description automatically generated">
            <a:extLst>
              <a:ext uri="{FF2B5EF4-FFF2-40B4-BE49-F238E27FC236}">
                <a16:creationId xmlns:a16="http://schemas.microsoft.com/office/drawing/2014/main" id="{C34C27B9-4E26-AE7F-966E-394978D02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717" y="0"/>
            <a:ext cx="719176" cy="911567"/>
          </a:xfrm>
          <a:prstGeom prst="rect">
            <a:avLst/>
          </a:prstGeom>
        </p:spPr>
      </p:pic>
      <p:grpSp>
        <p:nvGrpSpPr>
          <p:cNvPr id="9" name="Group 8">
            <a:extLst>
              <a:ext uri="{FF2B5EF4-FFF2-40B4-BE49-F238E27FC236}">
                <a16:creationId xmlns:a16="http://schemas.microsoft.com/office/drawing/2014/main" id="{76B0D9E0-5F39-21C9-8816-3C280BD633E3}"/>
              </a:ext>
            </a:extLst>
          </p:cNvPr>
          <p:cNvGrpSpPr/>
          <p:nvPr/>
        </p:nvGrpSpPr>
        <p:grpSpPr>
          <a:xfrm>
            <a:off x="927435" y="375376"/>
            <a:ext cx="7609650" cy="6792340"/>
            <a:chOff x="927434" y="375376"/>
            <a:chExt cx="8201461" cy="7320588"/>
          </a:xfrm>
        </p:grpSpPr>
        <p:grpSp>
          <p:nvGrpSpPr>
            <p:cNvPr id="3" name="Group 2">
              <a:extLst>
                <a:ext uri="{FF2B5EF4-FFF2-40B4-BE49-F238E27FC236}">
                  <a16:creationId xmlns:a16="http://schemas.microsoft.com/office/drawing/2014/main" id="{E420EA41-A910-94F7-6DF1-5A119B8ECC22}"/>
                </a:ext>
              </a:extLst>
            </p:cNvPr>
            <p:cNvGrpSpPr/>
            <p:nvPr userDrawn="1"/>
          </p:nvGrpSpPr>
          <p:grpSpPr>
            <a:xfrm>
              <a:off x="927434" y="375376"/>
              <a:ext cx="8201461" cy="7320588"/>
              <a:chOff x="3828105" y="445187"/>
              <a:chExt cx="7697736" cy="6870965"/>
            </a:xfrm>
          </p:grpSpPr>
          <p:sp>
            <p:nvSpPr>
              <p:cNvPr id="4" name="Freeform: Shape 12">
                <a:extLst>
                  <a:ext uri="{FF2B5EF4-FFF2-40B4-BE49-F238E27FC236}">
                    <a16:creationId xmlns:a16="http://schemas.microsoft.com/office/drawing/2014/main" id="{8830121E-2CB2-E229-52D5-2201F5CDAB30}"/>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3">
                    <a:alpha val="38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07BBDB87-E4C6-61A0-152C-E5C6F5AC140A}"/>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3">
                    <a:alpha val="38000"/>
                  </a:schemeClr>
                </a:solidFill>
                <a:prstDash val="solid"/>
                <a:miter/>
              </a:ln>
            </p:spPr>
            <p:txBody>
              <a:bodyPr rtlCol="0" anchor="ctr"/>
              <a:lstStyle/>
              <a:p>
                <a:endParaRPr lang="en-US" sz="1350"/>
              </a:p>
            </p:txBody>
          </p:sp>
          <p:sp>
            <p:nvSpPr>
              <p:cNvPr id="8" name="Freeform: Shape 12">
                <a:extLst>
                  <a:ext uri="{FF2B5EF4-FFF2-40B4-BE49-F238E27FC236}">
                    <a16:creationId xmlns:a16="http://schemas.microsoft.com/office/drawing/2014/main" id="{E1A5916F-3848-3F8A-9B65-802B393C2E44}"/>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3">
                    <a:alpha val="38000"/>
                  </a:schemeClr>
                </a:solidFill>
                <a:prstDash val="solid"/>
                <a:miter/>
              </a:ln>
            </p:spPr>
            <p:txBody>
              <a:bodyPr rtlCol="0" anchor="ctr"/>
              <a:lstStyle/>
              <a:p>
                <a:endParaRPr lang="en-US" sz="1350"/>
              </a:p>
            </p:txBody>
          </p:sp>
        </p:grpSp>
        <p:grpSp>
          <p:nvGrpSpPr>
            <p:cNvPr id="2" name="Group 1">
              <a:extLst>
                <a:ext uri="{FF2B5EF4-FFF2-40B4-BE49-F238E27FC236}">
                  <a16:creationId xmlns:a16="http://schemas.microsoft.com/office/drawing/2014/main" id="{B92E968A-64EB-4055-9FFA-D8F9D65F9C4F}"/>
                </a:ext>
              </a:extLst>
            </p:cNvPr>
            <p:cNvGrpSpPr/>
            <p:nvPr userDrawn="1"/>
          </p:nvGrpSpPr>
          <p:grpSpPr>
            <a:xfrm>
              <a:off x="1598518" y="960813"/>
              <a:ext cx="5757812" cy="5804855"/>
              <a:chOff x="1940769" y="2986995"/>
              <a:chExt cx="1203369" cy="1213201"/>
            </a:xfrm>
          </p:grpSpPr>
          <p:sp>
            <p:nvSpPr>
              <p:cNvPr id="10" name="Teardrop 9">
                <a:extLst>
                  <a:ext uri="{FF2B5EF4-FFF2-40B4-BE49-F238E27FC236}">
                    <a16:creationId xmlns:a16="http://schemas.microsoft.com/office/drawing/2014/main" id="{309B0041-2B84-865C-29E1-9CD84D938280}"/>
                  </a:ext>
                </a:extLst>
              </p:cNvPr>
              <p:cNvSpPr/>
              <p:nvPr userDrawn="1"/>
            </p:nvSpPr>
            <p:spPr>
              <a:xfrm rot="5400000">
                <a:off x="1940769" y="2986995"/>
                <a:ext cx="1050969" cy="1050969"/>
              </a:xfrm>
              <a:prstGeom prst="teardrop">
                <a:avLst/>
              </a:prstGeom>
              <a:solidFill>
                <a:schemeClr val="accent3">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ardrop 14">
                <a:extLst>
                  <a:ext uri="{FF2B5EF4-FFF2-40B4-BE49-F238E27FC236}">
                    <a16:creationId xmlns:a16="http://schemas.microsoft.com/office/drawing/2014/main" id="{88A14D0E-D7C4-65B2-FAFD-5C394C95FA30}"/>
                  </a:ext>
                </a:extLst>
              </p:cNvPr>
              <p:cNvSpPr/>
              <p:nvPr userDrawn="1"/>
            </p:nvSpPr>
            <p:spPr>
              <a:xfrm rot="5400000">
                <a:off x="2093169" y="3149227"/>
                <a:ext cx="1050969" cy="1050969"/>
              </a:xfrm>
              <a:prstGeom prst="teardrop">
                <a:avLst/>
              </a:prstGeom>
              <a:solidFill>
                <a:schemeClr val="accent3">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7" name="Slide Number Placeholder 5">
            <a:extLst>
              <a:ext uri="{FF2B5EF4-FFF2-40B4-BE49-F238E27FC236}">
                <a16:creationId xmlns:a16="http://schemas.microsoft.com/office/drawing/2014/main" id="{6A5B6517-6252-91D0-C077-7E104E0B5995}"/>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6" name="Text Placeholder 23">
            <a:extLst>
              <a:ext uri="{FF2B5EF4-FFF2-40B4-BE49-F238E27FC236}">
                <a16:creationId xmlns:a16="http://schemas.microsoft.com/office/drawing/2014/main" id="{837E20C7-4798-DBDD-FD64-8993CCDBD97B}"/>
              </a:ext>
            </a:extLst>
          </p:cNvPr>
          <p:cNvSpPr>
            <a:spLocks noGrp="1"/>
          </p:cNvSpPr>
          <p:nvPr>
            <p:ph type="body" sz="quarter" idx="12"/>
          </p:nvPr>
        </p:nvSpPr>
        <p:spPr>
          <a:xfrm>
            <a:off x="3308729" y="4096048"/>
            <a:ext cx="8065985" cy="544778"/>
          </a:xfrm>
        </p:spPr>
        <p:txBody>
          <a:bodyPr anchor="ctr">
            <a:noAutofit/>
          </a:bodyPr>
          <a:lstStyle>
            <a:lvl1pPr marL="0" indent="0" algn="l">
              <a:buNone/>
              <a:defRPr sz="32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4" name="Title 13">
            <a:extLst>
              <a:ext uri="{FF2B5EF4-FFF2-40B4-BE49-F238E27FC236}">
                <a16:creationId xmlns:a16="http://schemas.microsoft.com/office/drawing/2014/main" id="{A97373FF-A268-FAFF-F445-A0CE9B9D2C5A}"/>
              </a:ext>
            </a:extLst>
          </p:cNvPr>
          <p:cNvSpPr>
            <a:spLocks noGrp="1"/>
          </p:cNvSpPr>
          <p:nvPr>
            <p:ph type="title"/>
          </p:nvPr>
        </p:nvSpPr>
        <p:spPr>
          <a:xfrm>
            <a:off x="3308729" y="2984700"/>
            <a:ext cx="8065986" cy="105097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414427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Final">
    <p:bg>
      <p:bgPr>
        <a:solidFill>
          <a:schemeClr val="tx1"/>
        </a:solidFill>
        <a:effectLst/>
      </p:bgPr>
    </p:bg>
    <p:spTree>
      <p:nvGrpSpPr>
        <p:cNvPr id="1" name=""/>
        <p:cNvGrpSpPr/>
        <p:nvPr/>
      </p:nvGrpSpPr>
      <p:grpSpPr>
        <a:xfrm>
          <a:off x="0" y="0"/>
          <a:ext cx="0" cy="0"/>
          <a:chOff x="0" y="0"/>
          <a:chExt cx="0" cy="0"/>
        </a:xfrm>
      </p:grpSpPr>
      <p:pic>
        <p:nvPicPr>
          <p:cNvPr id="4" name="Picture 3" descr="A white letter on a black background&#10;&#10;Description automatically generated">
            <a:extLst>
              <a:ext uri="{FF2B5EF4-FFF2-40B4-BE49-F238E27FC236}">
                <a16:creationId xmlns:a16="http://schemas.microsoft.com/office/drawing/2014/main" id="{34E92F10-215C-3985-B1A2-8798C5960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227" y="2715895"/>
            <a:ext cx="4625546" cy="1426210"/>
          </a:xfrm>
          <a:prstGeom prst="rect">
            <a:avLst/>
          </a:prstGeom>
        </p:spPr>
      </p:pic>
    </p:spTree>
    <p:extLst>
      <p:ext uri="{BB962C8B-B14F-4D97-AF65-F5344CB8AC3E}">
        <p14:creationId xmlns:p14="http://schemas.microsoft.com/office/powerpoint/2010/main" val="2627198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F39A8-9D1D-E61B-0AC7-F24853A937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DBED5F-EC04-1340-4F32-AA2A541148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9C2640-A50B-7723-8F88-EA218238FCCA}"/>
              </a:ext>
            </a:extLst>
          </p:cNvPr>
          <p:cNvSpPr>
            <a:spLocks noGrp="1"/>
          </p:cNvSpPr>
          <p:nvPr>
            <p:ph type="dt" sz="half" idx="10"/>
          </p:nvPr>
        </p:nvSpPr>
        <p:spPr/>
        <p:txBody>
          <a:bodyPr/>
          <a:lstStyle/>
          <a:p>
            <a:fld id="{F9617E6B-1E24-7943-8DAC-9C17D26E30B3}" type="datetimeFigureOut">
              <a:rPr lang="en-US" smtClean="0"/>
              <a:t>10/3/24</a:t>
            </a:fld>
            <a:endParaRPr lang="en-US"/>
          </a:p>
        </p:txBody>
      </p:sp>
      <p:sp>
        <p:nvSpPr>
          <p:cNvPr id="5" name="Footer Placeholder 4">
            <a:extLst>
              <a:ext uri="{FF2B5EF4-FFF2-40B4-BE49-F238E27FC236}">
                <a16:creationId xmlns:a16="http://schemas.microsoft.com/office/drawing/2014/main" id="{4ED47C79-E403-B99B-0817-7D5C64A2D4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F34F2E-AA4D-5E07-B72D-1CBE5E191015}"/>
              </a:ext>
            </a:extLst>
          </p:cNvPr>
          <p:cNvSpPr>
            <a:spLocks noGrp="1"/>
          </p:cNvSpPr>
          <p:nvPr>
            <p:ph type="sldNum" sz="quarter" idx="12"/>
          </p:nvPr>
        </p:nvSpPr>
        <p:spPr/>
        <p:txBody>
          <a:bodyPr/>
          <a:lstStyle/>
          <a:p>
            <a:fld id="{F59E25A3-CFEE-7742-9D15-95C0CA682CA8}" type="slidenum">
              <a:rPr lang="en-US" smtClean="0"/>
              <a:t>‹#›</a:t>
            </a:fld>
            <a:endParaRPr lang="en-US"/>
          </a:p>
        </p:txBody>
      </p:sp>
    </p:spTree>
    <p:extLst>
      <p:ext uri="{BB962C8B-B14F-4D97-AF65-F5344CB8AC3E}">
        <p14:creationId xmlns:p14="http://schemas.microsoft.com/office/powerpoint/2010/main" val="727280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4">
    <p:bg>
      <p:bgPr>
        <a:gradFill flip="none" rotWithShape="1">
          <a:gsLst>
            <a:gs pos="6000">
              <a:schemeClr val="accent2">
                <a:lumMod val="78028"/>
                <a:lumOff val="21972"/>
              </a:schemeClr>
            </a:gs>
            <a:gs pos="34000">
              <a:schemeClr val="accent2">
                <a:lumMod val="88192"/>
                <a:lumOff val="11808"/>
              </a:schemeClr>
            </a:gs>
            <a:gs pos="69000">
              <a:schemeClr val="accent2">
                <a:lumMod val="75000"/>
              </a:schemeClr>
            </a:gs>
            <a:gs pos="97000">
              <a:schemeClr val="accent2">
                <a:lumMod val="7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1024" name="Freeform: Shape 12">
            <a:extLst>
              <a:ext uri="{FF2B5EF4-FFF2-40B4-BE49-F238E27FC236}">
                <a16:creationId xmlns:a16="http://schemas.microsoft.com/office/drawing/2014/main" id="{42490621-BF2D-C895-9F6F-24498CEA750E}"/>
              </a:ext>
            </a:extLst>
          </p:cNvPr>
          <p:cNvSpPr/>
          <p:nvPr/>
        </p:nvSpPr>
        <p:spPr>
          <a:xfrm>
            <a:off x="7079832" y="1237981"/>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solidFill>
            <a:prstDash val="solid"/>
            <a:miter/>
          </a:ln>
        </p:spPr>
        <p:txBody>
          <a:bodyPr rtlCol="0" anchor="ctr"/>
          <a:lstStyle/>
          <a:p>
            <a:endParaRPr lang="en-US" sz="1350"/>
          </a:p>
        </p:txBody>
      </p:sp>
      <p:sp>
        <p:nvSpPr>
          <p:cNvPr id="63" name="Freeform: Shape 12">
            <a:extLst>
              <a:ext uri="{FF2B5EF4-FFF2-40B4-BE49-F238E27FC236}">
                <a16:creationId xmlns:a16="http://schemas.microsoft.com/office/drawing/2014/main" id="{21EA9FEA-427C-E781-AC27-10CEF35DEDF0}"/>
              </a:ext>
            </a:extLst>
          </p:cNvPr>
          <p:cNvSpPr/>
          <p:nvPr/>
        </p:nvSpPr>
        <p:spPr>
          <a:xfrm>
            <a:off x="7219233" y="826892"/>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solidFill>
            <a:prstDash val="solid"/>
            <a:miter/>
          </a:ln>
        </p:spPr>
        <p:txBody>
          <a:bodyPr rtlCol="0" anchor="ctr"/>
          <a:lstStyle/>
          <a:p>
            <a:endParaRPr lang="en-US" sz="1350"/>
          </a:p>
        </p:txBody>
      </p:sp>
      <p:sp>
        <p:nvSpPr>
          <p:cNvPr id="60" name="Freeform: Shape 12">
            <a:extLst>
              <a:ext uri="{FF2B5EF4-FFF2-40B4-BE49-F238E27FC236}">
                <a16:creationId xmlns:a16="http://schemas.microsoft.com/office/drawing/2014/main" id="{3FA83C1F-4C57-B906-5835-F50BB1887E53}"/>
              </a:ext>
            </a:extLst>
          </p:cNvPr>
          <p:cNvSpPr/>
          <p:nvPr/>
        </p:nvSpPr>
        <p:spPr>
          <a:xfrm>
            <a:off x="7692694" y="1032436"/>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3">
                <a:alpha val="57000"/>
              </a:schemeClr>
            </a:solidFill>
            <a:prstDash val="solid"/>
            <a:miter/>
          </a:ln>
        </p:spPr>
        <p:txBody>
          <a:bodyPr rtlCol="0" anchor="ctr"/>
          <a:lstStyle/>
          <a:p>
            <a:endParaRPr lang="en-US" sz="1350"/>
          </a:p>
        </p:txBody>
      </p:sp>
      <p:sp>
        <p:nvSpPr>
          <p:cNvPr id="49" name="TextBox 48">
            <a:extLst>
              <a:ext uri="{FF2B5EF4-FFF2-40B4-BE49-F238E27FC236}">
                <a16:creationId xmlns:a16="http://schemas.microsoft.com/office/drawing/2014/main" id="{734974B3-E720-7D59-4290-E9655D3D2007}"/>
              </a:ext>
            </a:extLst>
          </p:cNvPr>
          <p:cNvSpPr txBox="1"/>
          <p:nvPr/>
        </p:nvSpPr>
        <p:spPr>
          <a:xfrm>
            <a:off x="3702755" y="-587022"/>
            <a:ext cx="184731" cy="369332"/>
          </a:xfrm>
          <a:prstGeom prst="rect">
            <a:avLst/>
          </a:prstGeom>
          <a:noFill/>
        </p:spPr>
        <p:txBody>
          <a:bodyPr wrap="none" rtlCol="0">
            <a:spAutoFit/>
          </a:bodyPr>
          <a:lstStyle/>
          <a:p>
            <a:endParaRPr lang="en-US"/>
          </a:p>
        </p:txBody>
      </p:sp>
      <p:grpSp>
        <p:nvGrpSpPr>
          <p:cNvPr id="2" name="Group 1">
            <a:extLst>
              <a:ext uri="{FF2B5EF4-FFF2-40B4-BE49-F238E27FC236}">
                <a16:creationId xmlns:a16="http://schemas.microsoft.com/office/drawing/2014/main" id="{6CADD0B0-523C-9DBD-D174-2561B7EDF0EC}"/>
              </a:ext>
            </a:extLst>
          </p:cNvPr>
          <p:cNvGrpSpPr/>
          <p:nvPr/>
        </p:nvGrpSpPr>
        <p:grpSpPr>
          <a:xfrm>
            <a:off x="9846966" y="6373968"/>
            <a:ext cx="2640892" cy="457138"/>
            <a:chOff x="245766" y="6272744"/>
            <a:chExt cx="2640892" cy="457138"/>
          </a:xfrm>
        </p:grpSpPr>
        <p:sp>
          <p:nvSpPr>
            <p:cNvPr id="3" name="Google Shape;166;p25">
              <a:extLst>
                <a:ext uri="{FF2B5EF4-FFF2-40B4-BE49-F238E27FC236}">
                  <a16:creationId xmlns:a16="http://schemas.microsoft.com/office/drawing/2014/main" id="{5DB3998B-CD58-2EB8-1471-A8432FE1A8A0}"/>
                </a:ext>
              </a:extLst>
            </p:cNvPr>
            <p:cNvSpPr txBox="1"/>
            <p:nvPr/>
          </p:nvSpPr>
          <p:spPr>
            <a:xfrm>
              <a:off x="1393247" y="6272744"/>
              <a:ext cx="1493411" cy="457138"/>
            </a:xfrm>
            <a:prstGeom prst="rect">
              <a:avLst/>
            </a:prstGeom>
            <a:noFill/>
            <a:ln>
              <a:noFill/>
            </a:ln>
          </p:spPr>
          <p:txBody>
            <a:bodyPr spcFirstLastPara="1" wrap="square" lIns="121900" tIns="60933" rIns="121900" bIns="60933" anchor="t" anchorCtr="0">
              <a:noAutofit/>
            </a:bodyPr>
            <a:lstStyle/>
            <a:p>
              <a:pPr defTabSz="1219170"/>
              <a:r>
                <a:rPr lang="en" sz="1800" b="0">
                  <a:solidFill>
                    <a:schemeClr val="bg1"/>
                  </a:solidFill>
                  <a:latin typeface="Open Sans" panose="020B0606030504020204" pitchFamily="34" charset="0"/>
                  <a:ea typeface="Open Sans" panose="020B0606030504020204" pitchFamily="34" charset="0"/>
                  <a:cs typeface="Open Sans" panose="020B0606030504020204" pitchFamily="34" charset="0"/>
                  <a:sym typeface="Century Gothic"/>
                </a:rPr>
                <a:t>:  </a:t>
              </a:r>
              <a:r>
                <a:rPr lang="en" sz="1800" b="0">
                  <a:solidFill>
                    <a:schemeClr val="bg1"/>
                  </a:solidFill>
                  <a:latin typeface="Open Sans" panose="020B0606030504020204" pitchFamily="34" charset="0"/>
                  <a:ea typeface="Open Sans" panose="020B0606030504020204" pitchFamily="34" charset="0"/>
                  <a:cs typeface="Open Sans" panose="020B0606030504020204" pitchFamily="34" charset="0"/>
                  <a:sym typeface="Work Sans"/>
                </a:rPr>
                <a:t>ASUR</a:t>
              </a:r>
              <a:endParaRPr sz="1800" b="0">
                <a:solidFill>
                  <a:schemeClr val="bg1"/>
                </a:solidFill>
                <a:latin typeface="Open Sans" panose="020B0606030504020204" pitchFamily="34" charset="0"/>
                <a:ea typeface="Open Sans" panose="020B0606030504020204" pitchFamily="34" charset="0"/>
                <a:cs typeface="Open Sans" panose="020B0606030504020204" pitchFamily="34" charset="0"/>
                <a:sym typeface="Work Sans"/>
              </a:endParaRPr>
            </a:p>
          </p:txBody>
        </p:sp>
        <p:pic>
          <p:nvPicPr>
            <p:cNvPr id="5" name="Picture 4" descr="Nasdaq logo in transparent PNG and vectorized SVG formats">
              <a:extLst>
                <a:ext uri="{FF2B5EF4-FFF2-40B4-BE49-F238E27FC236}">
                  <a16:creationId xmlns:a16="http://schemas.microsoft.com/office/drawing/2014/main" id="{3BAE80F9-0DAA-6C64-A2FE-295EF5D12C56}"/>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45766" y="6272744"/>
              <a:ext cx="1237129" cy="35100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Placeholder 16">
            <a:extLst>
              <a:ext uri="{FF2B5EF4-FFF2-40B4-BE49-F238E27FC236}">
                <a16:creationId xmlns:a16="http://schemas.microsoft.com/office/drawing/2014/main" id="{5A8FC3D9-E64C-AC45-F679-73EF0186731A}"/>
              </a:ext>
            </a:extLst>
          </p:cNvPr>
          <p:cNvSpPr>
            <a:spLocks noGrp="1"/>
          </p:cNvSpPr>
          <p:nvPr>
            <p:ph type="body" sz="quarter" idx="14" hasCustomPrompt="1"/>
          </p:nvPr>
        </p:nvSpPr>
        <p:spPr>
          <a:xfrm>
            <a:off x="865240" y="2122917"/>
            <a:ext cx="8372169" cy="430855"/>
          </a:xfrm>
        </p:spPr>
        <p:txBody>
          <a:bodyPr lIns="0" anchor="ctr">
            <a:noAutofit/>
          </a:bodyPr>
          <a:lstStyle>
            <a:lvl1pPr marL="0" indent="0" algn="l">
              <a:buNone/>
              <a:defRPr sz="1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Access to Capital. Staying Compliant. Managing Talent.</a:t>
            </a:r>
          </a:p>
        </p:txBody>
      </p:sp>
      <p:sp>
        <p:nvSpPr>
          <p:cNvPr id="10" name="Title 1">
            <a:extLst>
              <a:ext uri="{FF2B5EF4-FFF2-40B4-BE49-F238E27FC236}">
                <a16:creationId xmlns:a16="http://schemas.microsoft.com/office/drawing/2014/main" id="{561891D1-7F0E-75C6-ACE3-B525414808DD}"/>
              </a:ext>
            </a:extLst>
          </p:cNvPr>
          <p:cNvSpPr>
            <a:spLocks noGrp="1"/>
          </p:cNvSpPr>
          <p:nvPr>
            <p:ph type="title" hasCustomPrompt="1"/>
          </p:nvPr>
        </p:nvSpPr>
        <p:spPr>
          <a:xfrm>
            <a:off x="865240" y="1463040"/>
            <a:ext cx="8372169" cy="647257"/>
          </a:xfrm>
        </p:spPr>
        <p:txBody>
          <a:bodyPr lIns="0"/>
          <a:lstStyle>
            <a:lvl1pPr algn="l">
              <a:defRPr>
                <a:solidFill>
                  <a:schemeClr val="accent3"/>
                </a:solidFill>
              </a:defRPr>
            </a:lvl1pPr>
          </a:lstStyle>
          <a:p>
            <a:r>
              <a:rPr lang="en-US" dirty="0"/>
              <a:t>Presentation Title</a:t>
            </a:r>
          </a:p>
        </p:txBody>
      </p:sp>
      <p:pic>
        <p:nvPicPr>
          <p:cNvPr id="11" name="Picture 10" descr="A white letter on a black background&#10;&#10;Description automatically generated">
            <a:extLst>
              <a:ext uri="{FF2B5EF4-FFF2-40B4-BE49-F238E27FC236}">
                <a16:creationId xmlns:a16="http://schemas.microsoft.com/office/drawing/2014/main" id="{A29365B0-C1CA-60CA-CF52-BE60A460BF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914400"/>
            <a:ext cx="1371600" cy="422910"/>
          </a:xfrm>
          <a:prstGeom prst="rect">
            <a:avLst/>
          </a:prstGeom>
        </p:spPr>
      </p:pic>
    </p:spTree>
    <p:extLst>
      <p:ext uri="{BB962C8B-B14F-4D97-AF65-F5344CB8AC3E}">
        <p14:creationId xmlns:p14="http://schemas.microsoft.com/office/powerpoint/2010/main" val="1927235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5">
    <p:bg>
      <p:bgPr>
        <a:gradFill flip="none" rotWithShape="1">
          <a:gsLst>
            <a:gs pos="0">
              <a:schemeClr val="accent6">
                <a:lumMod val="94323"/>
                <a:lumOff val="5677"/>
              </a:schemeClr>
            </a:gs>
            <a:gs pos="23000">
              <a:schemeClr val="accent6">
                <a:lumMod val="89000"/>
              </a:schemeClr>
            </a:gs>
            <a:gs pos="69000">
              <a:schemeClr val="accent6">
                <a:lumMod val="75000"/>
              </a:schemeClr>
            </a:gs>
            <a:gs pos="97000">
              <a:schemeClr val="accent6">
                <a:lumMod val="7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1024" name="Freeform: Shape 12">
            <a:extLst>
              <a:ext uri="{FF2B5EF4-FFF2-40B4-BE49-F238E27FC236}">
                <a16:creationId xmlns:a16="http://schemas.microsoft.com/office/drawing/2014/main" id="{42490621-BF2D-C895-9F6F-24498CEA750E}"/>
              </a:ext>
            </a:extLst>
          </p:cNvPr>
          <p:cNvSpPr/>
          <p:nvPr/>
        </p:nvSpPr>
        <p:spPr>
          <a:xfrm>
            <a:off x="7079832" y="1237981"/>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solidFill>
            <a:prstDash val="solid"/>
            <a:miter/>
          </a:ln>
        </p:spPr>
        <p:txBody>
          <a:bodyPr rtlCol="0" anchor="ctr"/>
          <a:lstStyle/>
          <a:p>
            <a:endParaRPr lang="en-US" sz="1350"/>
          </a:p>
        </p:txBody>
      </p:sp>
      <p:sp>
        <p:nvSpPr>
          <p:cNvPr id="63" name="Freeform: Shape 12">
            <a:extLst>
              <a:ext uri="{FF2B5EF4-FFF2-40B4-BE49-F238E27FC236}">
                <a16:creationId xmlns:a16="http://schemas.microsoft.com/office/drawing/2014/main" id="{21EA9FEA-427C-E781-AC27-10CEF35DEDF0}"/>
              </a:ext>
            </a:extLst>
          </p:cNvPr>
          <p:cNvSpPr/>
          <p:nvPr/>
        </p:nvSpPr>
        <p:spPr>
          <a:xfrm>
            <a:off x="7219233" y="826892"/>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solidFill>
            <a:prstDash val="solid"/>
            <a:miter/>
          </a:ln>
        </p:spPr>
        <p:txBody>
          <a:bodyPr rtlCol="0" anchor="ctr"/>
          <a:lstStyle/>
          <a:p>
            <a:endParaRPr lang="en-US" sz="1350"/>
          </a:p>
        </p:txBody>
      </p:sp>
      <p:sp>
        <p:nvSpPr>
          <p:cNvPr id="60" name="Freeform: Shape 12">
            <a:extLst>
              <a:ext uri="{FF2B5EF4-FFF2-40B4-BE49-F238E27FC236}">
                <a16:creationId xmlns:a16="http://schemas.microsoft.com/office/drawing/2014/main" id="{3FA83C1F-4C57-B906-5835-F50BB1887E53}"/>
              </a:ext>
            </a:extLst>
          </p:cNvPr>
          <p:cNvSpPr/>
          <p:nvPr/>
        </p:nvSpPr>
        <p:spPr>
          <a:xfrm>
            <a:off x="7692694" y="1032436"/>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3">
                <a:alpha val="57000"/>
              </a:schemeClr>
            </a:solidFill>
            <a:prstDash val="solid"/>
            <a:miter/>
          </a:ln>
        </p:spPr>
        <p:txBody>
          <a:bodyPr rtlCol="0" anchor="ctr"/>
          <a:lstStyle/>
          <a:p>
            <a:endParaRPr lang="en-US" sz="1350"/>
          </a:p>
        </p:txBody>
      </p:sp>
      <p:sp>
        <p:nvSpPr>
          <p:cNvPr id="49" name="TextBox 48">
            <a:extLst>
              <a:ext uri="{FF2B5EF4-FFF2-40B4-BE49-F238E27FC236}">
                <a16:creationId xmlns:a16="http://schemas.microsoft.com/office/drawing/2014/main" id="{734974B3-E720-7D59-4290-E9655D3D2007}"/>
              </a:ext>
            </a:extLst>
          </p:cNvPr>
          <p:cNvSpPr txBox="1"/>
          <p:nvPr/>
        </p:nvSpPr>
        <p:spPr>
          <a:xfrm>
            <a:off x="3702755" y="-587022"/>
            <a:ext cx="184731" cy="369332"/>
          </a:xfrm>
          <a:prstGeom prst="rect">
            <a:avLst/>
          </a:prstGeom>
          <a:noFill/>
        </p:spPr>
        <p:txBody>
          <a:bodyPr wrap="none" rtlCol="0">
            <a:spAutoFit/>
          </a:bodyPr>
          <a:lstStyle/>
          <a:p>
            <a:endParaRPr lang="en-US"/>
          </a:p>
        </p:txBody>
      </p:sp>
      <p:grpSp>
        <p:nvGrpSpPr>
          <p:cNvPr id="2" name="Group 1">
            <a:extLst>
              <a:ext uri="{FF2B5EF4-FFF2-40B4-BE49-F238E27FC236}">
                <a16:creationId xmlns:a16="http://schemas.microsoft.com/office/drawing/2014/main" id="{6CADD0B0-523C-9DBD-D174-2561B7EDF0EC}"/>
              </a:ext>
            </a:extLst>
          </p:cNvPr>
          <p:cNvGrpSpPr/>
          <p:nvPr/>
        </p:nvGrpSpPr>
        <p:grpSpPr>
          <a:xfrm>
            <a:off x="9846966" y="6373968"/>
            <a:ext cx="2640892" cy="457138"/>
            <a:chOff x="245766" y="6272744"/>
            <a:chExt cx="2640892" cy="457138"/>
          </a:xfrm>
        </p:grpSpPr>
        <p:sp>
          <p:nvSpPr>
            <p:cNvPr id="3" name="Google Shape;166;p25">
              <a:extLst>
                <a:ext uri="{FF2B5EF4-FFF2-40B4-BE49-F238E27FC236}">
                  <a16:creationId xmlns:a16="http://schemas.microsoft.com/office/drawing/2014/main" id="{5DB3998B-CD58-2EB8-1471-A8432FE1A8A0}"/>
                </a:ext>
              </a:extLst>
            </p:cNvPr>
            <p:cNvSpPr txBox="1"/>
            <p:nvPr/>
          </p:nvSpPr>
          <p:spPr>
            <a:xfrm>
              <a:off x="1393247" y="6272744"/>
              <a:ext cx="1493411" cy="457138"/>
            </a:xfrm>
            <a:prstGeom prst="rect">
              <a:avLst/>
            </a:prstGeom>
            <a:noFill/>
            <a:ln>
              <a:noFill/>
            </a:ln>
          </p:spPr>
          <p:txBody>
            <a:bodyPr spcFirstLastPara="1" wrap="square" lIns="121900" tIns="60933" rIns="121900" bIns="60933" anchor="t" anchorCtr="0">
              <a:noAutofit/>
            </a:bodyPr>
            <a:lstStyle/>
            <a:p>
              <a:pPr defTabSz="1219170"/>
              <a:r>
                <a:rPr lang="en" sz="1800" b="0">
                  <a:solidFill>
                    <a:schemeClr val="bg1"/>
                  </a:solidFill>
                  <a:latin typeface="Open Sans" panose="020B0606030504020204" pitchFamily="34" charset="0"/>
                  <a:ea typeface="Open Sans" panose="020B0606030504020204" pitchFamily="34" charset="0"/>
                  <a:cs typeface="Open Sans" panose="020B0606030504020204" pitchFamily="34" charset="0"/>
                  <a:sym typeface="Century Gothic"/>
                </a:rPr>
                <a:t>:  </a:t>
              </a:r>
              <a:r>
                <a:rPr lang="en" sz="1800" b="0">
                  <a:solidFill>
                    <a:schemeClr val="bg1"/>
                  </a:solidFill>
                  <a:latin typeface="Open Sans" panose="020B0606030504020204" pitchFamily="34" charset="0"/>
                  <a:ea typeface="Open Sans" panose="020B0606030504020204" pitchFamily="34" charset="0"/>
                  <a:cs typeface="Open Sans" panose="020B0606030504020204" pitchFamily="34" charset="0"/>
                  <a:sym typeface="Work Sans"/>
                </a:rPr>
                <a:t>ASUR</a:t>
              </a:r>
              <a:endParaRPr sz="1800" b="0">
                <a:solidFill>
                  <a:schemeClr val="bg1"/>
                </a:solidFill>
                <a:latin typeface="Open Sans" panose="020B0606030504020204" pitchFamily="34" charset="0"/>
                <a:ea typeface="Open Sans" panose="020B0606030504020204" pitchFamily="34" charset="0"/>
                <a:cs typeface="Open Sans" panose="020B0606030504020204" pitchFamily="34" charset="0"/>
                <a:sym typeface="Work Sans"/>
              </a:endParaRPr>
            </a:p>
          </p:txBody>
        </p:sp>
        <p:pic>
          <p:nvPicPr>
            <p:cNvPr id="5" name="Picture 4" descr="Nasdaq logo in transparent PNG and vectorized SVG formats">
              <a:extLst>
                <a:ext uri="{FF2B5EF4-FFF2-40B4-BE49-F238E27FC236}">
                  <a16:creationId xmlns:a16="http://schemas.microsoft.com/office/drawing/2014/main" id="{3BAE80F9-0DAA-6C64-A2FE-295EF5D12C56}"/>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45766" y="6272744"/>
              <a:ext cx="1237129" cy="35100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Placeholder 16">
            <a:extLst>
              <a:ext uri="{FF2B5EF4-FFF2-40B4-BE49-F238E27FC236}">
                <a16:creationId xmlns:a16="http://schemas.microsoft.com/office/drawing/2014/main" id="{5A8FC3D9-E64C-AC45-F679-73EF0186731A}"/>
              </a:ext>
            </a:extLst>
          </p:cNvPr>
          <p:cNvSpPr>
            <a:spLocks noGrp="1"/>
          </p:cNvSpPr>
          <p:nvPr>
            <p:ph type="body" sz="quarter" idx="14" hasCustomPrompt="1"/>
          </p:nvPr>
        </p:nvSpPr>
        <p:spPr>
          <a:xfrm>
            <a:off x="865240" y="2119928"/>
            <a:ext cx="8372169" cy="430855"/>
          </a:xfrm>
        </p:spPr>
        <p:txBody>
          <a:bodyPr lIns="0" anchor="ctr">
            <a:noAutofit/>
          </a:bodyPr>
          <a:lstStyle>
            <a:lvl1pPr marL="0" indent="0" algn="l">
              <a:buNone/>
              <a:defRPr sz="1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Access to Capital. Staying Compliant. Managing Talent.</a:t>
            </a:r>
          </a:p>
        </p:txBody>
      </p:sp>
      <p:sp>
        <p:nvSpPr>
          <p:cNvPr id="10" name="Title 1">
            <a:extLst>
              <a:ext uri="{FF2B5EF4-FFF2-40B4-BE49-F238E27FC236}">
                <a16:creationId xmlns:a16="http://schemas.microsoft.com/office/drawing/2014/main" id="{561891D1-7F0E-75C6-ACE3-B525414808DD}"/>
              </a:ext>
            </a:extLst>
          </p:cNvPr>
          <p:cNvSpPr>
            <a:spLocks noGrp="1"/>
          </p:cNvSpPr>
          <p:nvPr>
            <p:ph type="title" hasCustomPrompt="1"/>
          </p:nvPr>
        </p:nvSpPr>
        <p:spPr>
          <a:xfrm>
            <a:off x="865240" y="1463040"/>
            <a:ext cx="8372169" cy="647257"/>
          </a:xfrm>
        </p:spPr>
        <p:txBody>
          <a:bodyPr lIns="0"/>
          <a:lstStyle>
            <a:lvl1pPr algn="l">
              <a:defRPr>
                <a:solidFill>
                  <a:schemeClr val="accent3"/>
                </a:solidFill>
              </a:defRPr>
            </a:lvl1pPr>
          </a:lstStyle>
          <a:p>
            <a:r>
              <a:rPr lang="en-US" dirty="0"/>
              <a:t>Presentation Title</a:t>
            </a:r>
          </a:p>
        </p:txBody>
      </p:sp>
      <p:pic>
        <p:nvPicPr>
          <p:cNvPr id="11" name="Picture 10" descr="A white letter on a black background&#10;&#10;Description automatically generated">
            <a:extLst>
              <a:ext uri="{FF2B5EF4-FFF2-40B4-BE49-F238E27FC236}">
                <a16:creationId xmlns:a16="http://schemas.microsoft.com/office/drawing/2014/main" id="{A29365B0-C1CA-60CA-CF52-BE60A460BF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914400"/>
            <a:ext cx="1371600" cy="422910"/>
          </a:xfrm>
          <a:prstGeom prst="rect">
            <a:avLst/>
          </a:prstGeom>
        </p:spPr>
      </p:pic>
    </p:spTree>
    <p:extLst>
      <p:ext uri="{BB962C8B-B14F-4D97-AF65-F5344CB8AC3E}">
        <p14:creationId xmlns:p14="http://schemas.microsoft.com/office/powerpoint/2010/main" val="1298812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ain Content (Dark)">
    <p:bg>
      <p:bgPr>
        <a:gradFill>
          <a:gsLst>
            <a:gs pos="0">
              <a:schemeClr val="accent3">
                <a:lumMod val="89000"/>
              </a:schemeClr>
            </a:gs>
            <a:gs pos="34000">
              <a:schemeClr val="accent3">
                <a:lumMod val="94000"/>
              </a:schemeClr>
            </a:gs>
            <a:gs pos="61000">
              <a:schemeClr val="accent3">
                <a:lumMod val="98000"/>
              </a:schemeClr>
            </a:gs>
            <a:gs pos="97000">
              <a:schemeClr val="accent3">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92761530-AD9A-2285-7878-97AF56D1C54C}"/>
              </a:ext>
            </a:extLst>
          </p:cNvPr>
          <p:cNvSpPr/>
          <p:nvPr/>
        </p:nvSpPr>
        <p:spPr>
          <a:xfrm>
            <a:off x="0" y="6185647"/>
            <a:ext cx="12192000" cy="672353"/>
          </a:xfrm>
          <a:custGeom>
            <a:avLst/>
            <a:gdLst>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72353">
                <a:moveTo>
                  <a:pt x="0" y="0"/>
                </a:moveTo>
                <a:cubicBezTo>
                  <a:pt x="2351741" y="98613"/>
                  <a:pt x="9804399" y="107577"/>
                  <a:pt x="12192000" y="0"/>
                </a:cubicBezTo>
                <a:lnTo>
                  <a:pt x="12192000" y="672353"/>
                </a:lnTo>
                <a:lnTo>
                  <a:pt x="0" y="672353"/>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b"/>
          <a:lstStyle/>
          <a:p>
            <a:pPr algn="ctr"/>
            <a:r>
              <a:rPr lang="en-US" sz="1800" b="0" i="0">
                <a:solidFill>
                  <a:schemeClr val="accent3"/>
                </a:solidFill>
                <a:latin typeface="Avenir Next LT Pro Light" panose="020B0304020202020204" pitchFamily="34" charset="77"/>
              </a:rPr>
              <a:t>Access to Capital.    Staying Compliant.    Managing Talent.</a:t>
            </a:r>
          </a:p>
        </p:txBody>
      </p:sp>
      <p:pic>
        <p:nvPicPr>
          <p:cNvPr id="4" name="Picture 3" descr="A white letter on a black background&#10;&#10;Description automatically generated">
            <a:extLst>
              <a:ext uri="{FF2B5EF4-FFF2-40B4-BE49-F238E27FC236}">
                <a16:creationId xmlns:a16="http://schemas.microsoft.com/office/drawing/2014/main" id="{66761FE9-C416-D054-016E-217D290FF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0663" y="263119"/>
            <a:ext cx="1355411" cy="417918"/>
          </a:xfrm>
          <a:prstGeom prst="rect">
            <a:avLst/>
          </a:prstGeom>
        </p:spPr>
      </p:pic>
      <p:sp>
        <p:nvSpPr>
          <p:cNvPr id="2" name="Content Placeholder 3">
            <a:extLst>
              <a:ext uri="{FF2B5EF4-FFF2-40B4-BE49-F238E27FC236}">
                <a16:creationId xmlns:a16="http://schemas.microsoft.com/office/drawing/2014/main" id="{820B57FE-E885-A1C6-D6DA-69CFCEADF2A7}"/>
              </a:ext>
            </a:extLst>
          </p:cNvPr>
          <p:cNvSpPr>
            <a:spLocks noGrp="1"/>
          </p:cNvSpPr>
          <p:nvPr>
            <p:ph sz="quarter" idx="15"/>
          </p:nvPr>
        </p:nvSpPr>
        <p:spPr>
          <a:xfrm>
            <a:off x="803274" y="1908174"/>
            <a:ext cx="10626253" cy="37453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028A013F-5FE1-A00E-5B6C-5A81BBD3CB6B}"/>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sp>
        <p:nvSpPr>
          <p:cNvPr id="8" name="Title 7">
            <a:extLst>
              <a:ext uri="{FF2B5EF4-FFF2-40B4-BE49-F238E27FC236}">
                <a16:creationId xmlns:a16="http://schemas.microsoft.com/office/drawing/2014/main" id="{38801A10-56B9-2ECD-B2E2-BA4CA1F7006F}"/>
              </a:ext>
            </a:extLst>
          </p:cNvPr>
          <p:cNvSpPr>
            <a:spLocks noGrp="1"/>
          </p:cNvSpPr>
          <p:nvPr>
            <p:ph type="title"/>
          </p:nvPr>
        </p:nvSpPr>
        <p:spPr>
          <a:xfrm>
            <a:off x="803274" y="365125"/>
            <a:ext cx="10550526"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574130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ain Content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C8DF8-5C81-9BCD-722E-01AB95E02F01}"/>
              </a:ext>
            </a:extLst>
          </p:cNvPr>
          <p:cNvSpPr/>
          <p:nvPr/>
        </p:nvSpPr>
        <p:spPr>
          <a:xfrm>
            <a:off x="0" y="6248401"/>
            <a:ext cx="12192000" cy="609600"/>
          </a:xfrm>
          <a:custGeom>
            <a:avLst/>
            <a:gdLst>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72353">
                <a:moveTo>
                  <a:pt x="0" y="0"/>
                </a:moveTo>
                <a:cubicBezTo>
                  <a:pt x="2432423" y="123826"/>
                  <a:pt x="9813363" y="149599"/>
                  <a:pt x="12192000" y="0"/>
                </a:cubicBezTo>
                <a:lnTo>
                  <a:pt x="12192000" y="672353"/>
                </a:lnTo>
                <a:lnTo>
                  <a:pt x="0" y="672353"/>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b"/>
          <a:lstStyle/>
          <a:p>
            <a:pPr algn="ctr"/>
            <a:r>
              <a:rPr lang="en-US" sz="1800" b="0" i="0">
                <a:solidFill>
                  <a:schemeClr val="bg1"/>
                </a:solidFill>
                <a:latin typeface="Avenir Next LT Pro Light" panose="020B0304020202020204" pitchFamily="34" charset="77"/>
              </a:rPr>
              <a:t>Access to Capital</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Staying Compliant</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Managing Talent</a:t>
            </a:r>
            <a:r>
              <a:rPr lang="en-US" sz="1800" b="1" i="0">
                <a:solidFill>
                  <a:schemeClr val="accent5"/>
                </a:solidFill>
                <a:latin typeface="Avenir Next LT Pro Light" panose="020B0304020202020204" pitchFamily="34" charset="77"/>
              </a:rPr>
              <a:t>.</a:t>
            </a:r>
          </a:p>
        </p:txBody>
      </p:sp>
      <p:sp>
        <p:nvSpPr>
          <p:cNvPr id="12" name="Slide Number Placeholder 11">
            <a:extLst>
              <a:ext uri="{FF2B5EF4-FFF2-40B4-BE49-F238E27FC236}">
                <a16:creationId xmlns:a16="http://schemas.microsoft.com/office/drawing/2014/main" id="{45A1E840-A304-390C-2EE7-4ACCEE8B2AE1}"/>
              </a:ext>
            </a:extLst>
          </p:cNvPr>
          <p:cNvSpPr>
            <a:spLocks noGrp="1"/>
          </p:cNvSpPr>
          <p:nvPr>
            <p:ph type="sldNum" sz="quarter" idx="14"/>
          </p:nvPr>
        </p:nvSpPr>
        <p:spPr>
          <a:xfrm>
            <a:off x="9448800" y="6492875"/>
            <a:ext cx="2743200" cy="365125"/>
          </a:xfrm>
          <a:prstGeom prst="rect">
            <a:avLst/>
          </a:prstGeom>
        </p:spPr>
        <p:txBody>
          <a:bodyPr/>
          <a:lstStyle>
            <a:lvl1pPr>
              <a:defRPr>
                <a:solidFill>
                  <a:schemeClr val="bg1"/>
                </a:solidFill>
              </a:defRPr>
            </a:lvl1pPr>
          </a:lstStyle>
          <a:p>
            <a:fld id="{F59E25A3-CFEE-7742-9D15-95C0CA682CA8}" type="slidenum">
              <a:rPr lang="en-US" smtClean="0"/>
              <a:t>‹#›</a:t>
            </a:fld>
            <a:endParaRPr lang="en-US"/>
          </a:p>
        </p:txBody>
      </p:sp>
      <p:sp>
        <p:nvSpPr>
          <p:cNvPr id="4" name="Content Placeholder 3">
            <a:extLst>
              <a:ext uri="{FF2B5EF4-FFF2-40B4-BE49-F238E27FC236}">
                <a16:creationId xmlns:a16="http://schemas.microsoft.com/office/drawing/2014/main" id="{482F3B9F-D4F4-4ECA-DD06-E4BBEFEB2A44}"/>
              </a:ext>
            </a:extLst>
          </p:cNvPr>
          <p:cNvSpPr>
            <a:spLocks noGrp="1"/>
          </p:cNvSpPr>
          <p:nvPr>
            <p:ph sz="quarter" idx="15"/>
          </p:nvPr>
        </p:nvSpPr>
        <p:spPr>
          <a:xfrm>
            <a:off x="803274" y="1789472"/>
            <a:ext cx="10626253" cy="38640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CB524901-22DF-8A31-FCDB-3EBB23129E76}"/>
              </a:ext>
            </a:extLst>
          </p:cNvPr>
          <p:cNvSpPr>
            <a:spLocks noGrp="1"/>
          </p:cNvSpPr>
          <p:nvPr>
            <p:ph type="title"/>
          </p:nvPr>
        </p:nvSpPr>
        <p:spPr>
          <a:xfrm>
            <a:off x="803274" y="374957"/>
            <a:ext cx="10515600" cy="1325563"/>
          </a:xfrm>
        </p:spPr>
        <p:txBody>
          <a:bodyPr/>
          <a:lstStyle/>
          <a:p>
            <a:r>
              <a:rPr lang="en-US"/>
              <a:t>Click to edit Master title style</a:t>
            </a:r>
          </a:p>
        </p:txBody>
      </p:sp>
    </p:spTree>
    <p:extLst>
      <p:ext uri="{BB962C8B-B14F-4D97-AF65-F5344CB8AC3E}">
        <p14:creationId xmlns:p14="http://schemas.microsoft.com/office/powerpoint/2010/main" val="2329067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ain Content Title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C8DF8-5C81-9BCD-722E-01AB95E02F01}"/>
              </a:ext>
            </a:extLst>
          </p:cNvPr>
          <p:cNvSpPr/>
          <p:nvPr/>
        </p:nvSpPr>
        <p:spPr>
          <a:xfrm>
            <a:off x="0" y="6248401"/>
            <a:ext cx="12192000" cy="609600"/>
          </a:xfrm>
          <a:custGeom>
            <a:avLst/>
            <a:gdLst>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72353">
                <a:moveTo>
                  <a:pt x="0" y="0"/>
                </a:moveTo>
                <a:cubicBezTo>
                  <a:pt x="2432423" y="123826"/>
                  <a:pt x="9813363" y="149599"/>
                  <a:pt x="12192000" y="0"/>
                </a:cubicBezTo>
                <a:lnTo>
                  <a:pt x="12192000" y="672353"/>
                </a:lnTo>
                <a:lnTo>
                  <a:pt x="0" y="672353"/>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b"/>
          <a:lstStyle/>
          <a:p>
            <a:pPr algn="ctr"/>
            <a:r>
              <a:rPr lang="en-US" sz="1800" b="0" i="0">
                <a:solidFill>
                  <a:schemeClr val="bg1"/>
                </a:solidFill>
                <a:latin typeface="Avenir Next LT Pro Light" panose="020B0304020202020204" pitchFamily="34" charset="77"/>
              </a:rPr>
              <a:t>Access to Capital</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Staying Compliant</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Managing Talent</a:t>
            </a:r>
            <a:r>
              <a:rPr lang="en-US" sz="1800" b="1" i="0">
                <a:solidFill>
                  <a:schemeClr val="accent5"/>
                </a:solidFill>
                <a:latin typeface="Avenir Next LT Pro Light" panose="020B0304020202020204" pitchFamily="34" charset="77"/>
              </a:rPr>
              <a:t>.</a:t>
            </a:r>
          </a:p>
        </p:txBody>
      </p:sp>
      <p:sp>
        <p:nvSpPr>
          <p:cNvPr id="12" name="Slide Number Placeholder 11">
            <a:extLst>
              <a:ext uri="{FF2B5EF4-FFF2-40B4-BE49-F238E27FC236}">
                <a16:creationId xmlns:a16="http://schemas.microsoft.com/office/drawing/2014/main" id="{45A1E840-A304-390C-2EE7-4ACCEE8B2AE1}"/>
              </a:ext>
            </a:extLst>
          </p:cNvPr>
          <p:cNvSpPr>
            <a:spLocks noGrp="1"/>
          </p:cNvSpPr>
          <p:nvPr>
            <p:ph type="sldNum" sz="quarter" idx="14"/>
          </p:nvPr>
        </p:nvSpPr>
        <p:spPr>
          <a:xfrm>
            <a:off x="9448800" y="6492875"/>
            <a:ext cx="2743200" cy="365125"/>
          </a:xfrm>
          <a:prstGeom prst="rect">
            <a:avLst/>
          </a:prstGeom>
        </p:spPr>
        <p:txBody>
          <a:bodyPr/>
          <a:lstStyle>
            <a:lvl1pPr>
              <a:defRPr>
                <a:solidFill>
                  <a:schemeClr val="bg1"/>
                </a:solidFill>
              </a:defRPr>
            </a:lvl1pPr>
          </a:lstStyle>
          <a:p>
            <a:fld id="{F59E25A3-CFEE-7742-9D15-95C0CA682CA8}" type="slidenum">
              <a:rPr lang="en-US" smtClean="0"/>
              <a:t>‹#›</a:t>
            </a:fld>
            <a:endParaRPr lang="en-US"/>
          </a:p>
        </p:txBody>
      </p:sp>
      <p:sp>
        <p:nvSpPr>
          <p:cNvPr id="5" name="Title 4">
            <a:extLst>
              <a:ext uri="{FF2B5EF4-FFF2-40B4-BE49-F238E27FC236}">
                <a16:creationId xmlns:a16="http://schemas.microsoft.com/office/drawing/2014/main" id="{CB524901-22DF-8A31-FCDB-3EBB23129E76}"/>
              </a:ext>
            </a:extLst>
          </p:cNvPr>
          <p:cNvSpPr>
            <a:spLocks noGrp="1"/>
          </p:cNvSpPr>
          <p:nvPr>
            <p:ph type="title"/>
          </p:nvPr>
        </p:nvSpPr>
        <p:spPr>
          <a:xfrm>
            <a:off x="803274" y="374957"/>
            <a:ext cx="10515600" cy="1325563"/>
          </a:xfrm>
        </p:spPr>
        <p:txBody>
          <a:bodyPr/>
          <a:lstStyle/>
          <a:p>
            <a:r>
              <a:rPr lang="en-US"/>
              <a:t>Click to edit Master title style</a:t>
            </a:r>
          </a:p>
        </p:txBody>
      </p:sp>
    </p:spTree>
    <p:extLst>
      <p:ext uri="{BB962C8B-B14F-4D97-AF65-F5344CB8AC3E}">
        <p14:creationId xmlns:p14="http://schemas.microsoft.com/office/powerpoint/2010/main" val="323364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45A1E840-A304-390C-2EE7-4ACCEE8B2AE1}"/>
              </a:ext>
            </a:extLst>
          </p:cNvPr>
          <p:cNvSpPr>
            <a:spLocks noGrp="1"/>
          </p:cNvSpPr>
          <p:nvPr>
            <p:ph type="sldNum" sz="quarter" idx="14"/>
          </p:nvPr>
        </p:nvSpPr>
        <p:spPr>
          <a:xfrm>
            <a:off x="9448800" y="6492875"/>
            <a:ext cx="2743200" cy="365125"/>
          </a:xfrm>
          <a:prstGeom prst="rect">
            <a:avLst/>
          </a:prstGeom>
        </p:spPr>
        <p:txBody>
          <a:bodyPr/>
          <a:lstStyle>
            <a:lvl1pPr>
              <a:defRPr>
                <a:solidFill>
                  <a:schemeClr val="tx1"/>
                </a:solidFill>
              </a:defRPr>
            </a:lvl1pPr>
          </a:lstStyle>
          <a:p>
            <a:fld id="{F59E25A3-CFEE-7742-9D15-95C0CA682CA8}" type="slidenum">
              <a:rPr lang="en-US" smtClean="0"/>
              <a:t>‹#›</a:t>
            </a:fld>
            <a:endParaRPr lang="en-US"/>
          </a:p>
        </p:txBody>
      </p:sp>
      <p:pic>
        <p:nvPicPr>
          <p:cNvPr id="2" name="Picture 1" descr="A black and grey letter on a black background&#10;&#10;Description automatically generated">
            <a:extLst>
              <a:ext uri="{FF2B5EF4-FFF2-40B4-BE49-F238E27FC236}">
                <a16:creationId xmlns:a16="http://schemas.microsoft.com/office/drawing/2014/main" id="{4237BF3A-C5B3-7701-0323-1BCF06B1F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0663" y="256362"/>
            <a:ext cx="1371600" cy="422910"/>
          </a:xfrm>
          <a:prstGeom prst="rect">
            <a:avLst/>
          </a:prstGeom>
        </p:spPr>
      </p:pic>
      <p:sp>
        <p:nvSpPr>
          <p:cNvPr id="7" name="Title 6">
            <a:extLst>
              <a:ext uri="{FF2B5EF4-FFF2-40B4-BE49-F238E27FC236}">
                <a16:creationId xmlns:a16="http://schemas.microsoft.com/office/drawing/2014/main" id="{144B30FA-8588-A41D-0CC7-B014914502F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52623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ED02871-AE6E-E711-3851-1732EF0235D9}"/>
              </a:ext>
            </a:extLst>
          </p:cNvPr>
          <p:cNvGrpSpPr/>
          <p:nvPr/>
        </p:nvGrpSpPr>
        <p:grpSpPr>
          <a:xfrm>
            <a:off x="-549408" y="-149490"/>
            <a:ext cx="7697736" cy="6870965"/>
            <a:chOff x="3828105" y="445187"/>
            <a:chExt cx="7697736" cy="6870965"/>
          </a:xfrm>
        </p:grpSpPr>
        <p:sp>
          <p:nvSpPr>
            <p:cNvPr id="12" name="Freeform: Shape 12">
              <a:extLst>
                <a:ext uri="{FF2B5EF4-FFF2-40B4-BE49-F238E27FC236}">
                  <a16:creationId xmlns:a16="http://schemas.microsoft.com/office/drawing/2014/main" id="{4B91BCB1-C938-EC68-F2C6-6BA71362749D}"/>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1">
                  <a:alpha val="25000"/>
                </a:schemeClr>
              </a:solidFill>
              <a:prstDash val="solid"/>
              <a:miter/>
            </a:ln>
          </p:spPr>
          <p:txBody>
            <a:bodyPr rtlCol="0" anchor="ctr"/>
            <a:lstStyle/>
            <a:p>
              <a:endParaRPr lang="en-US" sz="1350"/>
            </a:p>
          </p:txBody>
        </p:sp>
        <p:sp>
          <p:nvSpPr>
            <p:cNvPr id="13" name="Freeform: Shape 12">
              <a:extLst>
                <a:ext uri="{FF2B5EF4-FFF2-40B4-BE49-F238E27FC236}">
                  <a16:creationId xmlns:a16="http://schemas.microsoft.com/office/drawing/2014/main" id="{8C571DBB-797D-AF5A-B7CD-B72D69365A39}"/>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1">
                  <a:alpha val="25000"/>
                </a:schemeClr>
              </a:solidFill>
              <a:prstDash val="solid"/>
              <a:miter/>
            </a:ln>
          </p:spPr>
          <p:txBody>
            <a:bodyPr rtlCol="0" anchor="ctr"/>
            <a:lstStyle/>
            <a:p>
              <a:endParaRPr lang="en-US" sz="1350"/>
            </a:p>
          </p:txBody>
        </p:sp>
        <p:sp>
          <p:nvSpPr>
            <p:cNvPr id="14" name="Freeform: Shape 12">
              <a:extLst>
                <a:ext uri="{FF2B5EF4-FFF2-40B4-BE49-F238E27FC236}">
                  <a16:creationId xmlns:a16="http://schemas.microsoft.com/office/drawing/2014/main" id="{B65BCD31-2439-511B-DD98-F9D14BFF25A2}"/>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1">
                  <a:alpha val="25000"/>
                </a:schemeClr>
              </a:solidFill>
              <a:prstDash val="solid"/>
              <a:miter/>
            </a:ln>
          </p:spPr>
          <p:txBody>
            <a:bodyPr rtlCol="0" anchor="ctr"/>
            <a:lstStyle/>
            <a:p>
              <a:endParaRPr lang="en-US" sz="1350"/>
            </a:p>
          </p:txBody>
        </p:sp>
      </p:grpSp>
      <p:sp>
        <p:nvSpPr>
          <p:cNvPr id="6" name="Slide Number Placeholder 5">
            <a:extLst>
              <a:ext uri="{FF2B5EF4-FFF2-40B4-BE49-F238E27FC236}">
                <a16:creationId xmlns:a16="http://schemas.microsoft.com/office/drawing/2014/main" id="{5093D1BA-0906-C984-F601-57A0ECB64DD8}"/>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F59E25A3-CFEE-7742-9D15-95C0CA682CA8}" type="slidenum">
              <a:rPr lang="en-US" smtClean="0"/>
              <a:t>‹#›</a:t>
            </a:fld>
            <a:endParaRPr lang="en-US"/>
          </a:p>
        </p:txBody>
      </p:sp>
      <p:pic>
        <p:nvPicPr>
          <p:cNvPr id="11" name="Picture 10" descr="A black and grey letter on a black background&#10;&#10;Description automatically generated">
            <a:extLst>
              <a:ext uri="{FF2B5EF4-FFF2-40B4-BE49-F238E27FC236}">
                <a16:creationId xmlns:a16="http://schemas.microsoft.com/office/drawing/2014/main" id="{7BB9BB40-B01A-452F-9D1A-005AD582906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610663" y="256362"/>
            <a:ext cx="1371600" cy="422910"/>
          </a:xfrm>
          <a:prstGeom prst="rect">
            <a:avLst/>
          </a:prstGeom>
        </p:spPr>
      </p:pic>
      <p:sp>
        <p:nvSpPr>
          <p:cNvPr id="2" name="Title Placeholder 1">
            <a:extLst>
              <a:ext uri="{FF2B5EF4-FFF2-40B4-BE49-F238E27FC236}">
                <a16:creationId xmlns:a16="http://schemas.microsoft.com/office/drawing/2014/main" id="{EF2A4554-E0D4-4748-57EC-9A9F1F2B1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2FD3F6D-C306-6A12-F424-62F3F8C905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11855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xStyles>
    <p:titleStyle>
      <a:lvl1pPr algn="l" defTabSz="914400" rtl="0" eaLnBrk="1" latinLnBrk="0" hangingPunct="1">
        <a:lnSpc>
          <a:spcPct val="90000"/>
        </a:lnSpc>
        <a:spcBef>
          <a:spcPct val="0"/>
        </a:spcBef>
        <a:buNone/>
        <a:defRPr sz="4000" b="1" i="0" kern="1200">
          <a:solidFill>
            <a:schemeClr val="tx1"/>
          </a:solidFill>
          <a:latin typeface="Montserrat" pitchFamily="2" charset="77"/>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07/relationships/hdphoto" Target="../media/hdphoto4.wdp"/><Relationship Id="rId7" Type="http://schemas.openxmlformats.org/officeDocument/2006/relationships/diagramQuickStyle" Target="../diagrams/quickStyle1.xml"/><Relationship Id="rId2"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3.pn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notesSlide" Target="../notesSlides/notesSlide4.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hart" Target="../charts/chart1.xml"/><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A6B3EA2-317F-ACBC-9990-B7083CF17241}"/>
              </a:ext>
            </a:extLst>
          </p:cNvPr>
          <p:cNvSpPr>
            <a:spLocks noGrp="1"/>
          </p:cNvSpPr>
          <p:nvPr>
            <p:ph type="body" sz="quarter" idx="14"/>
          </p:nvPr>
        </p:nvSpPr>
        <p:spPr>
          <a:xfrm>
            <a:off x="872120" y="2651835"/>
            <a:ext cx="8372169" cy="430855"/>
          </a:xfrm>
        </p:spPr>
        <p:txBody>
          <a:bodyPr/>
          <a:lstStyle/>
          <a:p>
            <a:endParaRPr lang="en-US" dirty="0"/>
          </a:p>
        </p:txBody>
      </p:sp>
      <p:sp>
        <p:nvSpPr>
          <p:cNvPr id="4" name="Title 3">
            <a:extLst>
              <a:ext uri="{FF2B5EF4-FFF2-40B4-BE49-F238E27FC236}">
                <a16:creationId xmlns:a16="http://schemas.microsoft.com/office/drawing/2014/main" id="{9553A20B-873E-C286-9E0F-352D477A20A9}"/>
              </a:ext>
            </a:extLst>
          </p:cNvPr>
          <p:cNvSpPr>
            <a:spLocks noGrp="1"/>
          </p:cNvSpPr>
          <p:nvPr>
            <p:ph type="title"/>
          </p:nvPr>
        </p:nvSpPr>
        <p:spPr>
          <a:xfrm>
            <a:off x="872120" y="1818147"/>
            <a:ext cx="8372169" cy="647257"/>
          </a:xfrm>
        </p:spPr>
        <p:txBody>
          <a:bodyPr>
            <a:normAutofit fontScale="90000"/>
          </a:bodyPr>
          <a:lstStyle/>
          <a:p>
            <a:r>
              <a:rPr lang="en-US" dirty="0"/>
              <a:t>Payroll &amp; HR </a:t>
            </a:r>
            <a:br>
              <a:rPr lang="en-US" dirty="0"/>
            </a:br>
            <a:r>
              <a:rPr lang="en-US" dirty="0"/>
              <a:t>for Growing Businesses</a:t>
            </a:r>
          </a:p>
        </p:txBody>
      </p:sp>
      <p:sp>
        <p:nvSpPr>
          <p:cNvPr id="7" name="Text Placeholder 1">
            <a:extLst>
              <a:ext uri="{FF2B5EF4-FFF2-40B4-BE49-F238E27FC236}">
                <a16:creationId xmlns:a16="http://schemas.microsoft.com/office/drawing/2014/main" id="{B1E66976-FC71-FCB0-B342-D82DEF7741D3}"/>
              </a:ext>
            </a:extLst>
          </p:cNvPr>
          <p:cNvSpPr txBox="1">
            <a:spLocks/>
          </p:cNvSpPr>
          <p:nvPr/>
        </p:nvSpPr>
        <p:spPr>
          <a:xfrm>
            <a:off x="872120" y="5232680"/>
            <a:ext cx="3021150" cy="430855"/>
          </a:xfrm>
          <a:prstGeom prst="rect">
            <a:avLst/>
          </a:prstGeom>
        </p:spPr>
        <p:txBody>
          <a:bodyPr vert="horz" lIns="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Prepared for:  &lt;business name&gt;</a:t>
            </a:r>
          </a:p>
          <a:p>
            <a:r>
              <a:rPr lang="en-US" dirty="0">
                <a:solidFill>
                  <a:schemeClr val="bg1"/>
                </a:solidFill>
              </a:rPr>
              <a:t>on  &lt;date&gt;</a:t>
            </a:r>
          </a:p>
        </p:txBody>
      </p:sp>
    </p:spTree>
    <p:extLst>
      <p:ext uri="{BB962C8B-B14F-4D97-AF65-F5344CB8AC3E}">
        <p14:creationId xmlns:p14="http://schemas.microsoft.com/office/powerpoint/2010/main" val="3220248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4D7C9D3-FE49-6A2E-4D69-8068F3407844}"/>
              </a:ext>
            </a:extLst>
          </p:cNvPr>
          <p:cNvGraphicFramePr>
            <a:graphicFrameLocks noGrp="1"/>
          </p:cNvGraphicFramePr>
          <p:nvPr>
            <p:ph sz="quarter" idx="15"/>
            <p:extLst>
              <p:ext uri="{D42A27DB-BD31-4B8C-83A1-F6EECF244321}">
                <p14:modId xmlns:p14="http://schemas.microsoft.com/office/powerpoint/2010/main" val="1992773052"/>
              </p:ext>
            </p:extLst>
          </p:nvPr>
        </p:nvGraphicFramePr>
        <p:xfrm>
          <a:off x="803274" y="1700520"/>
          <a:ext cx="10748260" cy="4495800"/>
        </p:xfrm>
        <a:graphic>
          <a:graphicData uri="http://schemas.openxmlformats.org/drawingml/2006/table">
            <a:tbl>
              <a:tblPr firstRow="1">
                <a:tableStyleId>{F5AB1C69-6EDB-4FF4-983F-18BD219EF322}</a:tableStyleId>
              </a:tblPr>
              <a:tblGrid>
                <a:gridCol w="2687065">
                  <a:extLst>
                    <a:ext uri="{9D8B030D-6E8A-4147-A177-3AD203B41FA5}">
                      <a16:colId xmlns:a16="http://schemas.microsoft.com/office/drawing/2014/main" val="2874343476"/>
                    </a:ext>
                  </a:extLst>
                </a:gridCol>
                <a:gridCol w="2687065">
                  <a:extLst>
                    <a:ext uri="{9D8B030D-6E8A-4147-A177-3AD203B41FA5}">
                      <a16:colId xmlns:a16="http://schemas.microsoft.com/office/drawing/2014/main" val="4183411458"/>
                    </a:ext>
                  </a:extLst>
                </a:gridCol>
                <a:gridCol w="2687065">
                  <a:extLst>
                    <a:ext uri="{9D8B030D-6E8A-4147-A177-3AD203B41FA5}">
                      <a16:colId xmlns:a16="http://schemas.microsoft.com/office/drawing/2014/main" val="1534803166"/>
                    </a:ext>
                  </a:extLst>
                </a:gridCol>
                <a:gridCol w="2687065">
                  <a:extLst>
                    <a:ext uri="{9D8B030D-6E8A-4147-A177-3AD203B41FA5}">
                      <a16:colId xmlns:a16="http://schemas.microsoft.com/office/drawing/2014/main" val="2051057937"/>
                    </a:ext>
                  </a:extLst>
                </a:gridCol>
              </a:tblGrid>
              <a:tr h="370840">
                <a:tc>
                  <a:txBody>
                    <a:bodyPr/>
                    <a:lstStyle/>
                    <a:p>
                      <a:pPr algn="ctr"/>
                      <a:r>
                        <a:rPr lang="en-US" sz="1600" dirty="0">
                          <a:solidFill>
                            <a:schemeClr val="tx1"/>
                          </a:solidFill>
                        </a:rPr>
                        <a:t>Starter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u="none" strike="noStrike" kern="1200" dirty="0">
                          <a:solidFill>
                            <a:schemeClr val="tx1"/>
                          </a:solidFill>
                          <a:effectLst/>
                        </a:rPr>
                        <a:t>Simple Payroll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u="none" strike="noStrike" kern="1200" dirty="0">
                          <a:solidFill>
                            <a:schemeClr val="tx1"/>
                          </a:solidFill>
                          <a:effectLst/>
                        </a:rPr>
                        <a:t>up to 50 employees</a:t>
                      </a:r>
                      <a:endParaRPr lang="en-US" sz="1200" b="1" u="none" strike="noStrike" kern="1200" dirty="0">
                        <a:solidFill>
                          <a:schemeClr val="tx1"/>
                        </a:solidFill>
                        <a:effectLst/>
                      </a:endParaRPr>
                    </a:p>
                  </a:txBody>
                  <a:tcPr marT="91440" marB="9144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solidFill>
                  </a:tcPr>
                </a:tc>
                <a:tc>
                  <a:txBody>
                    <a:bodyPr/>
                    <a:lstStyle/>
                    <a:p>
                      <a:pPr algn="ctr"/>
                      <a:r>
                        <a:rPr lang="en-US" sz="1600" dirty="0">
                          <a:solidFill>
                            <a:schemeClr val="bg1"/>
                          </a:solidFill>
                        </a:rPr>
                        <a:t>Compliance</a:t>
                      </a:r>
                    </a:p>
                    <a:p>
                      <a:pPr algn="ctr"/>
                      <a:r>
                        <a:rPr lang="en-US" sz="1200" b="0" kern="1200" dirty="0">
                          <a:solidFill>
                            <a:schemeClr val="lt1"/>
                          </a:solidFill>
                          <a:effectLst/>
                        </a:rPr>
                        <a:t>Payroll &amp; HR to </a:t>
                      </a:r>
                    </a:p>
                    <a:p>
                      <a:pPr algn="ctr"/>
                      <a:r>
                        <a:rPr lang="en-US" sz="1200" b="0" kern="1200" dirty="0">
                          <a:solidFill>
                            <a:schemeClr val="lt1"/>
                          </a:solidFill>
                          <a:effectLst/>
                        </a:rPr>
                        <a:t>stay compliant</a:t>
                      </a:r>
                      <a:endParaRPr lang="en-US" sz="1200" dirty="0"/>
                    </a:p>
                  </a:txBody>
                  <a:tcPr marT="91440" marB="9144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en-US" sz="1600" dirty="0">
                          <a:solidFill>
                            <a:schemeClr val="bg1"/>
                          </a:solidFill>
                        </a:rPr>
                        <a:t>Strategic</a:t>
                      </a:r>
                    </a:p>
                    <a:p>
                      <a:pPr algn="ctr"/>
                      <a:r>
                        <a:rPr lang="en-US" sz="1200" b="0" kern="1200" dirty="0">
                          <a:solidFill>
                            <a:schemeClr val="lt1"/>
                          </a:solidFill>
                          <a:effectLst/>
                        </a:rPr>
                        <a:t>Payroll &amp; HR to </a:t>
                      </a:r>
                    </a:p>
                    <a:p>
                      <a:pPr algn="ctr"/>
                      <a:r>
                        <a:rPr lang="en-US" sz="1200" b="0" kern="1200" dirty="0">
                          <a:solidFill>
                            <a:schemeClr val="lt1"/>
                          </a:solidFill>
                          <a:effectLst/>
                        </a:rPr>
                        <a:t>win the war for talent</a:t>
                      </a:r>
                      <a:endParaRPr lang="en-US" sz="1200" dirty="0"/>
                    </a:p>
                  </a:txBody>
                  <a:tcPr marT="91440" marB="9144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en-US" sz="1600" dirty="0">
                          <a:solidFill>
                            <a:schemeClr val="bg1"/>
                          </a:solidFill>
                        </a:rPr>
                        <a:t>Performance</a:t>
                      </a:r>
                    </a:p>
                    <a:p>
                      <a:pPr algn="ctr"/>
                      <a:r>
                        <a:rPr lang="en-US" sz="1200" b="0" kern="1200" dirty="0">
                          <a:solidFill>
                            <a:schemeClr val="lt1"/>
                          </a:solidFill>
                          <a:effectLst/>
                        </a:rPr>
                        <a:t>Payroll &amp; HR for </a:t>
                      </a:r>
                    </a:p>
                    <a:p>
                      <a:pPr algn="ctr"/>
                      <a:r>
                        <a:rPr lang="en-US" sz="1200" b="0" kern="1200" dirty="0">
                          <a:solidFill>
                            <a:schemeClr val="lt1"/>
                          </a:solidFill>
                          <a:effectLst/>
                        </a:rPr>
                        <a:t>growth-mode</a:t>
                      </a:r>
                      <a:endParaRPr lang="en-US" sz="1200" dirty="0"/>
                    </a:p>
                  </a:txBody>
                  <a:tcPr marT="91440" marB="9144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051945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solidFill>
                            <a:schemeClr val="tx1"/>
                          </a:solidFill>
                        </a:rPr>
                        <a:t>Ideal for businesses needing essential payroll services like direct deposit, tax filing, and employee self-service.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Employer-based tax credits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Full-service payroll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Payroll Tax Filing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Direct Deposit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Earned Wage Access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Electronic Employment Verification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Compliance Labor Poster</a:t>
                      </a:r>
                    </a:p>
                  </a:txBody>
                  <a:tcPr marT="91440" marB="9144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r>
                        <a:rPr lang="en-US" sz="1100" dirty="0">
                          <a:solidFill>
                            <a:schemeClr val="tx1"/>
                          </a:solidFill>
                        </a:rPr>
                        <a:t>For businesses burdened by administrative tasks and compliance who aren’t as focused on employee productivity or manager effectiveness.</a:t>
                      </a:r>
                    </a:p>
                    <a:p>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Everything in </a:t>
                      </a:r>
                      <a:r>
                        <a:rPr lang="en-US" sz="1100" b="1" dirty="0">
                          <a:solidFill>
                            <a:schemeClr val="tx1"/>
                          </a:solidFill>
                        </a:rPr>
                        <a:t>Starter Plan</a:t>
                      </a:r>
                      <a:r>
                        <a:rPr lang="en-US" sz="1100" b="0" dirty="0">
                          <a:solidFill>
                            <a:schemeClr val="tx1"/>
                          </a:solidFill>
                        </a:rPr>
                        <a:t> +</a:t>
                      </a:r>
                    </a:p>
                    <a:p>
                      <a:pPr marL="171450" indent="-171450">
                        <a:buFont typeface="Arial" panose="020B0604020202020204" pitchFamily="34" charset="0"/>
                        <a:buChar char="•"/>
                      </a:pPr>
                      <a:r>
                        <a:rPr lang="en-US" sz="1100" dirty="0">
                          <a:solidFill>
                            <a:schemeClr val="tx1"/>
                          </a:solidFill>
                        </a:rPr>
                        <a:t>Virtual Compliance Labor Poster </a:t>
                      </a:r>
                    </a:p>
                    <a:p>
                      <a:pPr marL="171450" indent="-171450">
                        <a:buFont typeface="Arial" panose="020B0604020202020204" pitchFamily="34" charset="0"/>
                        <a:buChar char="•"/>
                      </a:pPr>
                      <a:r>
                        <a:rPr lang="en-US" sz="1100" dirty="0">
                          <a:solidFill>
                            <a:schemeClr val="tx1"/>
                          </a:solidFill>
                        </a:rPr>
                        <a:t>HR Online Library</a:t>
                      </a:r>
                    </a:p>
                    <a:p>
                      <a:pPr marL="171450" indent="-171450">
                        <a:buFont typeface="Arial" panose="020B0604020202020204" pitchFamily="34" charset="0"/>
                        <a:buChar char="•"/>
                      </a:pPr>
                      <a:r>
                        <a:rPr lang="en-US" sz="1100" dirty="0">
                          <a:solidFill>
                            <a:schemeClr val="tx1"/>
                          </a:solidFill>
                        </a:rPr>
                        <a:t>Handbook Builder</a:t>
                      </a:r>
                    </a:p>
                    <a:p>
                      <a:pPr marL="171450" indent="-171450">
                        <a:buFont typeface="Arial" panose="020B0604020202020204" pitchFamily="34" charset="0"/>
                        <a:buChar char="•"/>
                      </a:pPr>
                      <a:r>
                        <a:rPr lang="en-US" sz="1100" dirty="0">
                          <a:solidFill>
                            <a:schemeClr val="tx1"/>
                          </a:solidFill>
                        </a:rPr>
                        <a:t>HR Hotline (phone &amp; email)</a:t>
                      </a:r>
                    </a:p>
                    <a:p>
                      <a:pPr marL="171450" indent="-171450">
                        <a:buFont typeface="Arial" panose="020B0604020202020204" pitchFamily="34" charset="0"/>
                        <a:buChar char="•"/>
                      </a:pPr>
                      <a:r>
                        <a:rPr lang="en-US" sz="1100" dirty="0">
                          <a:solidFill>
                            <a:schemeClr val="tx1"/>
                          </a:solidFill>
                        </a:rPr>
                        <a:t>HR Compliance updates</a:t>
                      </a:r>
                    </a:p>
                    <a:p>
                      <a:pPr marL="171450" indent="-171450">
                        <a:buFont typeface="Arial" panose="020B0604020202020204" pitchFamily="34" charset="0"/>
                        <a:buChar char="•"/>
                      </a:pPr>
                      <a:r>
                        <a:rPr lang="en-US" sz="1100" dirty="0">
                          <a:solidFill>
                            <a:schemeClr val="tx1"/>
                          </a:solidFill>
                        </a:rPr>
                        <a:t>Federal and state HR forms</a:t>
                      </a:r>
                    </a:p>
                    <a:p>
                      <a:pPr marL="171450" indent="-171450">
                        <a:buFont typeface="Arial" panose="020B0604020202020204" pitchFamily="34" charset="0"/>
                        <a:buChar char="•"/>
                      </a:pPr>
                      <a:r>
                        <a:rPr lang="en-US" sz="1100" dirty="0">
                          <a:solidFill>
                            <a:schemeClr val="tx1"/>
                          </a:solidFill>
                        </a:rPr>
                        <a:t>Salary benchmarking</a:t>
                      </a:r>
                    </a:p>
                    <a:p>
                      <a:pPr marL="171450" indent="-171450">
                        <a:buFont typeface="Arial" panose="020B0604020202020204" pitchFamily="34" charset="0"/>
                        <a:buChar char="•"/>
                      </a:pPr>
                      <a:r>
                        <a:rPr lang="en-US" sz="1100" dirty="0">
                          <a:solidFill>
                            <a:schemeClr val="tx1"/>
                          </a:solidFill>
                        </a:rPr>
                        <a:t>HR Assessment Tool</a:t>
                      </a:r>
                    </a:p>
                    <a:p>
                      <a:pPr marL="171450" indent="-171450">
                        <a:buFont typeface="Arial" panose="020B0604020202020204" pitchFamily="34" charset="0"/>
                        <a:buChar char="•"/>
                      </a:pPr>
                      <a:r>
                        <a:rPr lang="en-US" sz="1100" dirty="0">
                          <a:solidFill>
                            <a:schemeClr val="tx1"/>
                          </a:solidFill>
                        </a:rPr>
                        <a:t>HR Training videos</a:t>
                      </a:r>
                    </a:p>
                    <a:p>
                      <a:pPr marL="171450" indent="-171450">
                        <a:buFont typeface="Arial" panose="020B0604020202020204" pitchFamily="34" charset="0"/>
                        <a:buChar char="•"/>
                      </a:pPr>
                      <a:r>
                        <a:rPr lang="en-US" sz="1100" dirty="0">
                          <a:solidFill>
                            <a:schemeClr val="tx1"/>
                          </a:solidFill>
                        </a:rPr>
                        <a:t>Employee Self-Service</a:t>
                      </a:r>
                    </a:p>
                    <a:p>
                      <a:pPr marL="171450" indent="-171450">
                        <a:buFont typeface="Arial" panose="020B0604020202020204" pitchFamily="34" charset="0"/>
                        <a:buChar char="•"/>
                      </a:pPr>
                      <a:r>
                        <a:rPr lang="en-US" sz="1100" dirty="0">
                          <a:solidFill>
                            <a:schemeClr val="tx1"/>
                          </a:solidFill>
                        </a:rPr>
                        <a:t>Electronic Onboarding</a:t>
                      </a:r>
                    </a:p>
                    <a:p>
                      <a:pPr marL="171450" indent="-171450">
                        <a:buFont typeface="Arial" panose="020B0604020202020204" pitchFamily="34" charset="0"/>
                        <a:buChar char="•"/>
                      </a:pPr>
                      <a:r>
                        <a:rPr lang="en-US" sz="1100" dirty="0">
                          <a:solidFill>
                            <a:schemeClr val="tx1"/>
                          </a:solidFill>
                        </a:rPr>
                        <a:t>Document storage, routing, and e-acknowledgment</a:t>
                      </a:r>
                    </a:p>
                    <a:p>
                      <a:pPr marL="171450" indent="-171450">
                        <a:buFont typeface="Arial" panose="020B0604020202020204" pitchFamily="34" charset="0"/>
                        <a:buChar char="•"/>
                      </a:pPr>
                      <a:r>
                        <a:rPr lang="en-US" sz="1100" dirty="0">
                          <a:solidFill>
                            <a:schemeClr val="tx1"/>
                          </a:solidFill>
                        </a:rPr>
                        <a:t>Documents eSignature</a:t>
                      </a:r>
                    </a:p>
                    <a:p>
                      <a:pPr marL="171450" indent="-171450">
                        <a:buFont typeface="Arial" panose="020B0604020202020204" pitchFamily="34" charset="0"/>
                        <a:buChar char="•"/>
                      </a:pPr>
                      <a:r>
                        <a:rPr lang="en-US" sz="1100" b="0" i="0" kern="1200" dirty="0">
                          <a:solidFill>
                            <a:schemeClr val="dk1"/>
                          </a:solidFill>
                          <a:effectLst/>
                          <a:latin typeface="+mn-lt"/>
                          <a:ea typeface="+mn-ea"/>
                          <a:cs typeface="+mn-cs"/>
                        </a:rPr>
                        <a:t>Proactive Health Management</a:t>
                      </a:r>
                      <a:endParaRPr lang="en-US" sz="900" dirty="0">
                        <a:solidFill>
                          <a:schemeClr val="tx1"/>
                        </a:solidFill>
                      </a:endParaRPr>
                    </a:p>
                  </a:txBody>
                  <a:tcPr marT="91440" marB="9144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r>
                        <a:rPr lang="en-US" sz="1100" dirty="0">
                          <a:solidFill>
                            <a:schemeClr val="tx1"/>
                          </a:solidFill>
                        </a:rPr>
                        <a:t>Tailored for businesses aiming to drive growth, manage employee performance, and align HR strategies with business objectives.</a:t>
                      </a:r>
                    </a:p>
                    <a:p>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Everything in </a:t>
                      </a:r>
                      <a:r>
                        <a:rPr lang="en-US" sz="1100" b="1" dirty="0">
                          <a:solidFill>
                            <a:schemeClr val="tx1"/>
                          </a:solidFill>
                        </a:rPr>
                        <a:t>Compliance Plan </a:t>
                      </a:r>
                      <a:r>
                        <a:rPr lang="en-US" sz="1100" dirty="0">
                          <a:solidFill>
                            <a:schemeClr val="tx1"/>
                          </a:solidFill>
                        </a:rPr>
                        <a:t>+</a:t>
                      </a:r>
                    </a:p>
                    <a:p>
                      <a:pPr marL="171450" indent="-171450">
                        <a:buFont typeface="Arial" panose="020B0604020202020204" pitchFamily="34" charset="0"/>
                        <a:buChar char="•"/>
                      </a:pPr>
                      <a:r>
                        <a:rPr lang="en-US" sz="1100" dirty="0">
                          <a:solidFill>
                            <a:schemeClr val="tx1"/>
                          </a:solidFill>
                        </a:rPr>
                        <a:t>Applicant Tracking</a:t>
                      </a:r>
                    </a:p>
                    <a:p>
                      <a:pPr marL="171450" indent="-171450">
                        <a:buFont typeface="Arial" panose="020B0604020202020204" pitchFamily="34" charset="0"/>
                        <a:buChar char="•"/>
                      </a:pPr>
                      <a:r>
                        <a:rPr lang="en-US" sz="1100" dirty="0">
                          <a:solidFill>
                            <a:schemeClr val="tx1"/>
                          </a:solidFill>
                        </a:rPr>
                        <a:t>Benefits Tracking</a:t>
                      </a:r>
                    </a:p>
                    <a:p>
                      <a:pPr marL="171450" indent="-171450">
                        <a:buFont typeface="Arial" panose="020B0604020202020204" pitchFamily="34" charset="0"/>
                        <a:buChar char="•"/>
                      </a:pPr>
                      <a:r>
                        <a:rPr lang="en-US" sz="1100" dirty="0">
                          <a:solidFill>
                            <a:schemeClr val="tx1"/>
                          </a:solidFill>
                        </a:rPr>
                        <a:t>Performance Management</a:t>
                      </a:r>
                    </a:p>
                    <a:p>
                      <a:pPr marL="171450" indent="-171450">
                        <a:buFont typeface="Arial" panose="020B0604020202020204" pitchFamily="34" charset="0"/>
                        <a:buChar char="•"/>
                      </a:pPr>
                      <a:r>
                        <a:rPr lang="en-US" sz="1100" dirty="0">
                          <a:solidFill>
                            <a:schemeClr val="tx1"/>
                          </a:solidFill>
                        </a:rPr>
                        <a:t>COBRA administration</a:t>
                      </a:r>
                    </a:p>
                  </a:txBody>
                  <a:tcPr marT="91440" marB="9144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Customized HR solutions built for your unique needs. Designed for businesses fully committed to growth and maximizing employee potential while ensuring every aspect of payroll and HR is optimized for success.</a:t>
                      </a:r>
                    </a:p>
                    <a:p>
                      <a:endParaRPr lang="en-US" sz="1100" b="0" dirty="0">
                        <a:solidFill>
                          <a:schemeClr val="tx1"/>
                        </a:solidFill>
                      </a:endParaRPr>
                    </a:p>
                    <a:p>
                      <a:r>
                        <a:rPr lang="en-US" sz="1100" b="0" dirty="0">
                          <a:solidFill>
                            <a:schemeClr val="tx1"/>
                          </a:solidFill>
                        </a:rPr>
                        <a:t>Everything in </a:t>
                      </a:r>
                      <a:r>
                        <a:rPr lang="en-US" sz="1100" b="1" dirty="0">
                          <a:solidFill>
                            <a:schemeClr val="tx1"/>
                          </a:solidFill>
                        </a:rPr>
                        <a:t>Strategic Plan</a:t>
                      </a:r>
                      <a:r>
                        <a:rPr lang="en-US" sz="1100" dirty="0">
                          <a:solidFill>
                            <a:schemeClr val="tx1"/>
                          </a:solidFill>
                        </a:rPr>
                        <a:t> +</a:t>
                      </a:r>
                    </a:p>
                    <a:p>
                      <a:pPr marL="171450" indent="-171450">
                        <a:buFont typeface="Arial" panose="020B0604020202020204" pitchFamily="34" charset="0"/>
                        <a:buChar char="•"/>
                      </a:pPr>
                      <a:r>
                        <a:rPr lang="en-US" sz="1100" dirty="0">
                          <a:solidFill>
                            <a:schemeClr val="tx1"/>
                          </a:solidFill>
                        </a:rPr>
                        <a:t>Garnishment Payments (5 incl)</a:t>
                      </a:r>
                    </a:p>
                    <a:p>
                      <a:pPr marL="171450" indent="-171450">
                        <a:buFont typeface="Arial" panose="020B0604020202020204" pitchFamily="34" charset="0"/>
                        <a:buChar char="•"/>
                      </a:pPr>
                      <a:r>
                        <a:rPr lang="en-US" sz="1100" dirty="0">
                          <a:solidFill>
                            <a:schemeClr val="tx1"/>
                          </a:solidFill>
                        </a:rPr>
                        <a:t>Wage analysis </a:t>
                      </a:r>
                    </a:p>
                    <a:p>
                      <a:pPr marL="171450" indent="-171450">
                        <a:buFont typeface="Arial" panose="020B0604020202020204" pitchFamily="34" charset="0"/>
                        <a:buChar char="•"/>
                      </a:pPr>
                      <a:r>
                        <a:rPr lang="en-US" sz="1100" dirty="0">
                          <a:solidFill>
                            <a:schemeClr val="tx1"/>
                          </a:solidFill>
                        </a:rPr>
                        <a:t>Custom Handbook </a:t>
                      </a:r>
                      <a:br>
                        <a:rPr lang="en-US" sz="1100" dirty="0">
                          <a:solidFill>
                            <a:schemeClr val="tx1"/>
                          </a:solidFill>
                        </a:rPr>
                      </a:br>
                      <a:r>
                        <a:rPr lang="en-US" sz="1100" dirty="0">
                          <a:solidFill>
                            <a:schemeClr val="tx1"/>
                          </a:solidFill>
                        </a:rPr>
                        <a:t>(English and Spanish)</a:t>
                      </a:r>
                    </a:p>
                    <a:p>
                      <a:pPr marL="171450" indent="-171450">
                        <a:buFont typeface="Arial" panose="020B0604020202020204" pitchFamily="34" charset="0"/>
                        <a:buChar char="•"/>
                      </a:pPr>
                      <a:r>
                        <a:rPr lang="en-US" sz="1100" dirty="0">
                          <a:solidFill>
                            <a:schemeClr val="tx1"/>
                          </a:solidFill>
                        </a:rPr>
                        <a:t>HR Advisor Desk (not a call center)</a:t>
                      </a:r>
                    </a:p>
                    <a:p>
                      <a:pPr marL="171450" indent="-171450">
                        <a:buFont typeface="Arial" panose="020B0604020202020204" pitchFamily="34" charset="0"/>
                        <a:buChar char="•"/>
                      </a:pPr>
                      <a:r>
                        <a:rPr lang="en-US" sz="1100" dirty="0">
                          <a:solidFill>
                            <a:schemeClr val="tx1"/>
                          </a:solidFill>
                        </a:rPr>
                        <a:t>Performance Management Training</a:t>
                      </a:r>
                    </a:p>
                    <a:p>
                      <a:pPr marL="171450" indent="-171450">
                        <a:buFont typeface="Arial" panose="020B0604020202020204" pitchFamily="34" charset="0"/>
                        <a:buChar char="•"/>
                      </a:pPr>
                      <a:r>
                        <a:rPr lang="en-US" sz="1100" dirty="0">
                          <a:solidFill>
                            <a:schemeClr val="tx1"/>
                          </a:solidFill>
                        </a:rPr>
                        <a:t>Anti-Harassment Training </a:t>
                      </a:r>
                      <a:br>
                        <a:rPr lang="en-US" sz="1100" dirty="0">
                          <a:solidFill>
                            <a:schemeClr val="tx1"/>
                          </a:solidFill>
                        </a:rPr>
                      </a:br>
                      <a:r>
                        <a:rPr lang="en-US" sz="1100" dirty="0">
                          <a:solidFill>
                            <a:schemeClr val="tx1"/>
                          </a:solidFill>
                        </a:rPr>
                        <a:t>(English and Spanish)</a:t>
                      </a:r>
                    </a:p>
                    <a:p>
                      <a:pPr marL="171450" indent="-171450">
                        <a:buFont typeface="Arial" panose="020B0604020202020204" pitchFamily="34" charset="0"/>
                        <a:buChar char="•"/>
                      </a:pPr>
                      <a:r>
                        <a:rPr lang="en-US" sz="1100" dirty="0">
                          <a:solidFill>
                            <a:schemeClr val="tx1"/>
                          </a:solidFill>
                        </a:rPr>
                        <a:t>Background checks</a:t>
                      </a:r>
                    </a:p>
                    <a:p>
                      <a:pPr marL="171450" indent="-171450">
                        <a:buFont typeface="Arial" panose="020B0604020202020204" pitchFamily="34" charset="0"/>
                        <a:buChar char="•"/>
                      </a:pPr>
                      <a:r>
                        <a:rPr lang="en-US" sz="1100" dirty="0">
                          <a:solidFill>
                            <a:schemeClr val="tx1"/>
                          </a:solidFill>
                        </a:rPr>
                        <a:t>FSA or HSA admin</a:t>
                      </a:r>
                      <a:br>
                        <a:rPr lang="en-US" sz="1100" dirty="0">
                          <a:solidFill>
                            <a:schemeClr val="tx1"/>
                          </a:solidFill>
                        </a:rPr>
                      </a:br>
                      <a:r>
                        <a:rPr lang="en-US" sz="1100" dirty="0">
                          <a:solidFill>
                            <a:schemeClr val="tx1"/>
                          </a:solidFill>
                        </a:rPr>
                        <a:t>(Requires enrollment)</a:t>
                      </a:r>
                    </a:p>
                    <a:p>
                      <a:pPr marL="171450" indent="-171450">
                        <a:buFont typeface="Arial" panose="020B0604020202020204" pitchFamily="34" charset="0"/>
                        <a:buChar char="•"/>
                      </a:pPr>
                      <a:endParaRPr lang="en-US" sz="1100" dirty="0">
                        <a:solidFill>
                          <a:schemeClr val="tx1"/>
                        </a:solidFill>
                      </a:endParaRPr>
                    </a:p>
                  </a:txBody>
                  <a:tcPr marT="91440" marB="9144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83789940"/>
                  </a:ext>
                </a:extLst>
              </a:tr>
            </a:tbl>
          </a:graphicData>
        </a:graphic>
      </p:graphicFrame>
      <p:sp>
        <p:nvSpPr>
          <p:cNvPr id="4" name="Title 3">
            <a:extLst>
              <a:ext uri="{FF2B5EF4-FFF2-40B4-BE49-F238E27FC236}">
                <a16:creationId xmlns:a16="http://schemas.microsoft.com/office/drawing/2014/main" id="{779BA5D4-3BAD-A218-1B81-3459BCB45DB4}"/>
              </a:ext>
            </a:extLst>
          </p:cNvPr>
          <p:cNvSpPr>
            <a:spLocks noGrp="1"/>
          </p:cNvSpPr>
          <p:nvPr>
            <p:ph type="title"/>
          </p:nvPr>
        </p:nvSpPr>
        <p:spPr/>
        <p:txBody>
          <a:bodyPr>
            <a:normAutofit/>
          </a:bodyPr>
          <a:lstStyle/>
          <a:p>
            <a:r>
              <a:rPr lang="en-US" dirty="0"/>
              <a:t>Proposed Plan</a:t>
            </a:r>
            <a:br>
              <a:rPr lang="en-US" dirty="0"/>
            </a:br>
            <a:r>
              <a:rPr lang="en-US" sz="2000" b="0" dirty="0" err="1">
                <a:solidFill>
                  <a:schemeClr val="accent1"/>
                </a:solidFill>
              </a:rPr>
              <a:t>www.asuresoftware.com</a:t>
            </a:r>
            <a:r>
              <a:rPr lang="en-US" sz="2000" b="0" dirty="0">
                <a:solidFill>
                  <a:schemeClr val="accent1"/>
                </a:solidFill>
              </a:rPr>
              <a:t>/view-plans</a:t>
            </a:r>
          </a:p>
        </p:txBody>
      </p:sp>
    </p:spTree>
    <p:extLst>
      <p:ext uri="{BB962C8B-B14F-4D97-AF65-F5344CB8AC3E}">
        <p14:creationId xmlns:p14="http://schemas.microsoft.com/office/powerpoint/2010/main" val="1370163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4D7C9D3-FE49-6A2E-4D69-8068F3407844}"/>
              </a:ext>
            </a:extLst>
          </p:cNvPr>
          <p:cNvGraphicFramePr>
            <a:graphicFrameLocks noGrp="1"/>
          </p:cNvGraphicFramePr>
          <p:nvPr>
            <p:ph sz="quarter" idx="15"/>
            <p:extLst>
              <p:ext uri="{D42A27DB-BD31-4B8C-83A1-F6EECF244321}">
                <p14:modId xmlns:p14="http://schemas.microsoft.com/office/powerpoint/2010/main" val="2735048804"/>
              </p:ext>
            </p:extLst>
          </p:nvPr>
        </p:nvGraphicFramePr>
        <p:xfrm>
          <a:off x="803274" y="1700520"/>
          <a:ext cx="10748260" cy="4495800"/>
        </p:xfrm>
        <a:graphic>
          <a:graphicData uri="http://schemas.openxmlformats.org/drawingml/2006/table">
            <a:tbl>
              <a:tblPr firstRow="1">
                <a:tableStyleId>{F5AB1C69-6EDB-4FF4-983F-18BD219EF322}</a:tableStyleId>
              </a:tblPr>
              <a:tblGrid>
                <a:gridCol w="2687065">
                  <a:extLst>
                    <a:ext uri="{9D8B030D-6E8A-4147-A177-3AD203B41FA5}">
                      <a16:colId xmlns:a16="http://schemas.microsoft.com/office/drawing/2014/main" val="2874343476"/>
                    </a:ext>
                  </a:extLst>
                </a:gridCol>
                <a:gridCol w="2687065">
                  <a:extLst>
                    <a:ext uri="{9D8B030D-6E8A-4147-A177-3AD203B41FA5}">
                      <a16:colId xmlns:a16="http://schemas.microsoft.com/office/drawing/2014/main" val="4183411458"/>
                    </a:ext>
                  </a:extLst>
                </a:gridCol>
                <a:gridCol w="2687065">
                  <a:extLst>
                    <a:ext uri="{9D8B030D-6E8A-4147-A177-3AD203B41FA5}">
                      <a16:colId xmlns:a16="http://schemas.microsoft.com/office/drawing/2014/main" val="1534803166"/>
                    </a:ext>
                  </a:extLst>
                </a:gridCol>
                <a:gridCol w="2687065">
                  <a:extLst>
                    <a:ext uri="{9D8B030D-6E8A-4147-A177-3AD203B41FA5}">
                      <a16:colId xmlns:a16="http://schemas.microsoft.com/office/drawing/2014/main" val="2051057937"/>
                    </a:ext>
                  </a:extLst>
                </a:gridCol>
              </a:tblGrid>
              <a:tr h="370840">
                <a:tc>
                  <a:txBody>
                    <a:bodyPr/>
                    <a:lstStyle/>
                    <a:p>
                      <a:pPr algn="ctr"/>
                      <a:r>
                        <a:rPr lang="en-US" sz="1600" dirty="0"/>
                        <a:t>Starter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u="none" strike="noStrike" kern="1200" dirty="0">
                          <a:solidFill>
                            <a:schemeClr val="lt1"/>
                          </a:solidFill>
                          <a:effectLst/>
                        </a:rPr>
                        <a:t>Simple Payroll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u="none" strike="noStrike" kern="1200" dirty="0">
                          <a:solidFill>
                            <a:schemeClr val="lt1"/>
                          </a:solidFill>
                          <a:effectLst/>
                        </a:rPr>
                        <a:t>up to 50 employees</a:t>
                      </a:r>
                      <a:endParaRPr lang="en-US" sz="1200" b="1" u="none" strike="noStrike" kern="1200" dirty="0">
                        <a:solidFill>
                          <a:schemeClr val="lt1"/>
                        </a:solidFill>
                        <a:effectLst/>
                      </a:endParaRPr>
                    </a:p>
                  </a:txBody>
                  <a:tcPr marT="91440" marB="9144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en-US" sz="1600" dirty="0">
                          <a:solidFill>
                            <a:schemeClr val="bg1"/>
                          </a:solidFill>
                        </a:rPr>
                        <a:t>Compliance</a:t>
                      </a:r>
                    </a:p>
                    <a:p>
                      <a:pPr algn="ctr"/>
                      <a:r>
                        <a:rPr lang="en-US" sz="1200" b="0" kern="1200" dirty="0">
                          <a:solidFill>
                            <a:schemeClr val="lt1"/>
                          </a:solidFill>
                          <a:effectLst/>
                        </a:rPr>
                        <a:t>Payroll &amp; HR to </a:t>
                      </a:r>
                    </a:p>
                    <a:p>
                      <a:pPr algn="ctr"/>
                      <a:r>
                        <a:rPr lang="en-US" sz="1200" b="0" kern="1200" dirty="0">
                          <a:solidFill>
                            <a:schemeClr val="lt1"/>
                          </a:solidFill>
                          <a:effectLst/>
                        </a:rPr>
                        <a:t>stay compliant</a:t>
                      </a:r>
                      <a:endParaRPr lang="en-US" sz="1200" dirty="0"/>
                    </a:p>
                  </a:txBody>
                  <a:tcPr marT="91440" marB="9144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solidFill>
                  </a:tcPr>
                </a:tc>
                <a:tc>
                  <a:txBody>
                    <a:bodyPr/>
                    <a:lstStyle/>
                    <a:p>
                      <a:pPr algn="ctr"/>
                      <a:r>
                        <a:rPr lang="en-US" sz="1600" dirty="0">
                          <a:solidFill>
                            <a:schemeClr val="bg1"/>
                          </a:solidFill>
                        </a:rPr>
                        <a:t>Strategic</a:t>
                      </a:r>
                    </a:p>
                    <a:p>
                      <a:pPr algn="ctr"/>
                      <a:r>
                        <a:rPr lang="en-US" sz="1200" b="0" kern="1200" dirty="0">
                          <a:solidFill>
                            <a:schemeClr val="lt1"/>
                          </a:solidFill>
                          <a:effectLst/>
                        </a:rPr>
                        <a:t>Payroll &amp; HR to </a:t>
                      </a:r>
                    </a:p>
                    <a:p>
                      <a:pPr algn="ctr"/>
                      <a:r>
                        <a:rPr lang="en-US" sz="1200" b="0" kern="1200" dirty="0">
                          <a:solidFill>
                            <a:schemeClr val="lt1"/>
                          </a:solidFill>
                          <a:effectLst/>
                        </a:rPr>
                        <a:t>win the war for talent</a:t>
                      </a:r>
                      <a:endParaRPr lang="en-US" sz="1200" dirty="0"/>
                    </a:p>
                  </a:txBody>
                  <a:tcPr marT="91440" marB="9144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en-US" sz="1600" dirty="0">
                          <a:solidFill>
                            <a:schemeClr val="bg1"/>
                          </a:solidFill>
                        </a:rPr>
                        <a:t>Performance</a:t>
                      </a:r>
                    </a:p>
                    <a:p>
                      <a:pPr algn="ctr"/>
                      <a:r>
                        <a:rPr lang="en-US" sz="1200" b="0" kern="1200" dirty="0">
                          <a:solidFill>
                            <a:schemeClr val="lt1"/>
                          </a:solidFill>
                          <a:effectLst/>
                        </a:rPr>
                        <a:t>Payroll &amp; HR for </a:t>
                      </a:r>
                    </a:p>
                    <a:p>
                      <a:pPr algn="ctr"/>
                      <a:r>
                        <a:rPr lang="en-US" sz="1200" b="0" kern="1200" dirty="0">
                          <a:solidFill>
                            <a:schemeClr val="lt1"/>
                          </a:solidFill>
                          <a:effectLst/>
                        </a:rPr>
                        <a:t>growth-mode</a:t>
                      </a:r>
                      <a:endParaRPr lang="en-US" sz="1200" dirty="0"/>
                    </a:p>
                  </a:txBody>
                  <a:tcPr marT="91440" marB="9144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051945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solidFill>
                            <a:schemeClr val="tx1"/>
                          </a:solidFill>
                        </a:rPr>
                        <a:t>Ideal for businesses needing essential payroll services like direct deposit, tax filing, and employee self-service.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Employer-based tax credits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Full-service payroll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Payroll Tax Filing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Direct Deposit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Earned Wage Access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Electronic Employment Verification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Compliance Labor Poster</a:t>
                      </a:r>
                    </a:p>
                  </a:txBody>
                  <a:tcPr marT="91440" marB="9144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r>
                        <a:rPr lang="en-US" sz="1100" dirty="0">
                          <a:solidFill>
                            <a:schemeClr val="tx1"/>
                          </a:solidFill>
                        </a:rPr>
                        <a:t>For businesses burdened by administrative tasks and compliance who aren’t as focused on employee productivity or manager effectiveness.</a:t>
                      </a:r>
                    </a:p>
                    <a:p>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Everything in </a:t>
                      </a:r>
                      <a:r>
                        <a:rPr lang="en-US" sz="1100" b="1" dirty="0">
                          <a:solidFill>
                            <a:schemeClr val="tx1"/>
                          </a:solidFill>
                        </a:rPr>
                        <a:t>Starter Plan</a:t>
                      </a:r>
                      <a:r>
                        <a:rPr lang="en-US" sz="1100" b="0" dirty="0">
                          <a:solidFill>
                            <a:schemeClr val="tx1"/>
                          </a:solidFill>
                        </a:rPr>
                        <a:t> +</a:t>
                      </a:r>
                    </a:p>
                    <a:p>
                      <a:pPr marL="171450" indent="-171450">
                        <a:buFont typeface="Arial" panose="020B0604020202020204" pitchFamily="34" charset="0"/>
                        <a:buChar char="•"/>
                      </a:pPr>
                      <a:r>
                        <a:rPr lang="en-US" sz="1100" dirty="0">
                          <a:solidFill>
                            <a:schemeClr val="tx1"/>
                          </a:solidFill>
                        </a:rPr>
                        <a:t>Virtual Compliance Labor Poster </a:t>
                      </a:r>
                    </a:p>
                    <a:p>
                      <a:pPr marL="171450" indent="-171450">
                        <a:buFont typeface="Arial" panose="020B0604020202020204" pitchFamily="34" charset="0"/>
                        <a:buChar char="•"/>
                      </a:pPr>
                      <a:r>
                        <a:rPr lang="en-US" sz="1100" dirty="0">
                          <a:solidFill>
                            <a:schemeClr val="tx1"/>
                          </a:solidFill>
                        </a:rPr>
                        <a:t>HR Online Library</a:t>
                      </a:r>
                    </a:p>
                    <a:p>
                      <a:pPr marL="171450" indent="-171450">
                        <a:buFont typeface="Arial" panose="020B0604020202020204" pitchFamily="34" charset="0"/>
                        <a:buChar char="•"/>
                      </a:pPr>
                      <a:r>
                        <a:rPr lang="en-US" sz="1100" dirty="0">
                          <a:solidFill>
                            <a:schemeClr val="tx1"/>
                          </a:solidFill>
                        </a:rPr>
                        <a:t>Handbook Builder</a:t>
                      </a:r>
                    </a:p>
                    <a:p>
                      <a:pPr marL="171450" indent="-171450">
                        <a:buFont typeface="Arial" panose="020B0604020202020204" pitchFamily="34" charset="0"/>
                        <a:buChar char="•"/>
                      </a:pPr>
                      <a:r>
                        <a:rPr lang="en-US" sz="1100" dirty="0">
                          <a:solidFill>
                            <a:schemeClr val="tx1"/>
                          </a:solidFill>
                        </a:rPr>
                        <a:t>HR Hotline (phone &amp; email)</a:t>
                      </a:r>
                    </a:p>
                    <a:p>
                      <a:pPr marL="171450" indent="-171450">
                        <a:buFont typeface="Arial" panose="020B0604020202020204" pitchFamily="34" charset="0"/>
                        <a:buChar char="•"/>
                      </a:pPr>
                      <a:r>
                        <a:rPr lang="en-US" sz="1100" dirty="0">
                          <a:solidFill>
                            <a:schemeClr val="tx1"/>
                          </a:solidFill>
                        </a:rPr>
                        <a:t>HR Compliance updates</a:t>
                      </a:r>
                    </a:p>
                    <a:p>
                      <a:pPr marL="171450" indent="-171450">
                        <a:buFont typeface="Arial" panose="020B0604020202020204" pitchFamily="34" charset="0"/>
                        <a:buChar char="•"/>
                      </a:pPr>
                      <a:r>
                        <a:rPr lang="en-US" sz="1100" dirty="0">
                          <a:solidFill>
                            <a:schemeClr val="tx1"/>
                          </a:solidFill>
                        </a:rPr>
                        <a:t>Federal and state HR forms</a:t>
                      </a:r>
                    </a:p>
                    <a:p>
                      <a:pPr marL="171450" indent="-171450">
                        <a:buFont typeface="Arial" panose="020B0604020202020204" pitchFamily="34" charset="0"/>
                        <a:buChar char="•"/>
                      </a:pPr>
                      <a:r>
                        <a:rPr lang="en-US" sz="1100" dirty="0">
                          <a:solidFill>
                            <a:schemeClr val="tx1"/>
                          </a:solidFill>
                        </a:rPr>
                        <a:t>Salary benchmarking</a:t>
                      </a:r>
                    </a:p>
                    <a:p>
                      <a:pPr marL="171450" indent="-171450">
                        <a:buFont typeface="Arial" panose="020B0604020202020204" pitchFamily="34" charset="0"/>
                        <a:buChar char="•"/>
                      </a:pPr>
                      <a:r>
                        <a:rPr lang="en-US" sz="1100" dirty="0">
                          <a:solidFill>
                            <a:schemeClr val="tx1"/>
                          </a:solidFill>
                        </a:rPr>
                        <a:t>HR Assessment Tool</a:t>
                      </a:r>
                    </a:p>
                    <a:p>
                      <a:pPr marL="171450" indent="-171450">
                        <a:buFont typeface="Arial" panose="020B0604020202020204" pitchFamily="34" charset="0"/>
                        <a:buChar char="•"/>
                      </a:pPr>
                      <a:r>
                        <a:rPr lang="en-US" sz="1100" dirty="0">
                          <a:solidFill>
                            <a:schemeClr val="tx1"/>
                          </a:solidFill>
                        </a:rPr>
                        <a:t>HR Training videos</a:t>
                      </a:r>
                    </a:p>
                    <a:p>
                      <a:pPr marL="171450" indent="-171450">
                        <a:buFont typeface="Arial" panose="020B0604020202020204" pitchFamily="34" charset="0"/>
                        <a:buChar char="•"/>
                      </a:pPr>
                      <a:r>
                        <a:rPr lang="en-US" sz="1100" dirty="0">
                          <a:solidFill>
                            <a:schemeClr val="tx1"/>
                          </a:solidFill>
                        </a:rPr>
                        <a:t>Employee Self-Service</a:t>
                      </a:r>
                    </a:p>
                    <a:p>
                      <a:pPr marL="171450" indent="-171450">
                        <a:buFont typeface="Arial" panose="020B0604020202020204" pitchFamily="34" charset="0"/>
                        <a:buChar char="•"/>
                      </a:pPr>
                      <a:r>
                        <a:rPr lang="en-US" sz="1100" dirty="0">
                          <a:solidFill>
                            <a:schemeClr val="tx1"/>
                          </a:solidFill>
                        </a:rPr>
                        <a:t>Electronic Onboarding</a:t>
                      </a:r>
                    </a:p>
                    <a:p>
                      <a:pPr marL="171450" indent="-171450">
                        <a:buFont typeface="Arial" panose="020B0604020202020204" pitchFamily="34" charset="0"/>
                        <a:buChar char="•"/>
                      </a:pPr>
                      <a:r>
                        <a:rPr lang="en-US" sz="1100" dirty="0">
                          <a:solidFill>
                            <a:schemeClr val="tx1"/>
                          </a:solidFill>
                        </a:rPr>
                        <a:t>Document storage, routing, and e-acknowledgment</a:t>
                      </a:r>
                    </a:p>
                    <a:p>
                      <a:pPr marL="171450" indent="-171450">
                        <a:buFont typeface="Arial" panose="020B0604020202020204" pitchFamily="34" charset="0"/>
                        <a:buChar char="•"/>
                      </a:pPr>
                      <a:r>
                        <a:rPr lang="en-US" sz="1100" dirty="0">
                          <a:solidFill>
                            <a:schemeClr val="tx1"/>
                          </a:solidFill>
                        </a:rPr>
                        <a:t>Documents eSignature</a:t>
                      </a:r>
                    </a:p>
                    <a:p>
                      <a:pPr marL="171450" indent="-171450">
                        <a:buFont typeface="Arial" panose="020B0604020202020204" pitchFamily="34" charset="0"/>
                        <a:buChar char="•"/>
                      </a:pPr>
                      <a:r>
                        <a:rPr lang="en-US" sz="1100" b="0" i="0" kern="1200" dirty="0">
                          <a:solidFill>
                            <a:schemeClr val="dk1"/>
                          </a:solidFill>
                          <a:effectLst/>
                          <a:latin typeface="+mn-lt"/>
                          <a:ea typeface="+mn-ea"/>
                          <a:cs typeface="+mn-cs"/>
                        </a:rPr>
                        <a:t>Proactive Health Management</a:t>
                      </a:r>
                      <a:endParaRPr lang="en-US" sz="900" dirty="0">
                        <a:solidFill>
                          <a:schemeClr val="tx1"/>
                        </a:solidFill>
                      </a:endParaRPr>
                    </a:p>
                  </a:txBody>
                  <a:tcPr marT="91440" marB="9144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r>
                        <a:rPr lang="en-US" sz="1100" dirty="0">
                          <a:solidFill>
                            <a:schemeClr val="tx1"/>
                          </a:solidFill>
                        </a:rPr>
                        <a:t>Tailored for businesses aiming to drive growth, manage employee performance, and align HR strategies with business objectives.</a:t>
                      </a:r>
                    </a:p>
                    <a:p>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Everything in </a:t>
                      </a:r>
                      <a:r>
                        <a:rPr lang="en-US" sz="1100" b="1" dirty="0">
                          <a:solidFill>
                            <a:schemeClr val="tx1"/>
                          </a:solidFill>
                        </a:rPr>
                        <a:t>Compliance Plan </a:t>
                      </a:r>
                      <a:r>
                        <a:rPr lang="en-US" sz="1100" dirty="0">
                          <a:solidFill>
                            <a:schemeClr val="tx1"/>
                          </a:solidFill>
                        </a:rPr>
                        <a:t>+</a:t>
                      </a:r>
                    </a:p>
                    <a:p>
                      <a:pPr marL="171450" indent="-171450">
                        <a:buFont typeface="Arial" panose="020B0604020202020204" pitchFamily="34" charset="0"/>
                        <a:buChar char="•"/>
                      </a:pPr>
                      <a:r>
                        <a:rPr lang="en-US" sz="1100" dirty="0">
                          <a:solidFill>
                            <a:schemeClr val="tx1"/>
                          </a:solidFill>
                        </a:rPr>
                        <a:t>Applicant Tracking</a:t>
                      </a:r>
                    </a:p>
                    <a:p>
                      <a:pPr marL="171450" indent="-171450">
                        <a:buFont typeface="Arial" panose="020B0604020202020204" pitchFamily="34" charset="0"/>
                        <a:buChar char="•"/>
                      </a:pPr>
                      <a:r>
                        <a:rPr lang="en-US" sz="1100" dirty="0">
                          <a:solidFill>
                            <a:schemeClr val="tx1"/>
                          </a:solidFill>
                        </a:rPr>
                        <a:t>Benefits Tracking</a:t>
                      </a:r>
                    </a:p>
                    <a:p>
                      <a:pPr marL="171450" indent="-171450">
                        <a:buFont typeface="Arial" panose="020B0604020202020204" pitchFamily="34" charset="0"/>
                        <a:buChar char="•"/>
                      </a:pPr>
                      <a:r>
                        <a:rPr lang="en-US" sz="1100" dirty="0">
                          <a:solidFill>
                            <a:schemeClr val="tx1"/>
                          </a:solidFill>
                        </a:rPr>
                        <a:t>Performance Management</a:t>
                      </a:r>
                    </a:p>
                    <a:p>
                      <a:pPr marL="171450" indent="-171450">
                        <a:buFont typeface="Arial" panose="020B0604020202020204" pitchFamily="34" charset="0"/>
                        <a:buChar char="•"/>
                      </a:pPr>
                      <a:r>
                        <a:rPr lang="en-US" sz="1100" dirty="0">
                          <a:solidFill>
                            <a:schemeClr val="tx1"/>
                          </a:solidFill>
                        </a:rPr>
                        <a:t>COBRA administration</a:t>
                      </a:r>
                    </a:p>
                  </a:txBody>
                  <a:tcPr marT="91440" marB="9144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Customized HR solutions built for your unique needs. Designed for businesses fully committed to growth and maximizing employee potential while ensuring every aspect of payroll and HR is optimized for success.</a:t>
                      </a:r>
                    </a:p>
                    <a:p>
                      <a:endParaRPr lang="en-US" sz="1100" b="0" dirty="0">
                        <a:solidFill>
                          <a:schemeClr val="tx1"/>
                        </a:solidFill>
                      </a:endParaRPr>
                    </a:p>
                    <a:p>
                      <a:r>
                        <a:rPr lang="en-US" sz="1100" b="0" dirty="0">
                          <a:solidFill>
                            <a:schemeClr val="tx1"/>
                          </a:solidFill>
                        </a:rPr>
                        <a:t>Everything in </a:t>
                      </a:r>
                      <a:r>
                        <a:rPr lang="en-US" sz="1100" b="1" dirty="0">
                          <a:solidFill>
                            <a:schemeClr val="tx1"/>
                          </a:solidFill>
                        </a:rPr>
                        <a:t>Strategic Plan</a:t>
                      </a:r>
                      <a:r>
                        <a:rPr lang="en-US" sz="1100" dirty="0">
                          <a:solidFill>
                            <a:schemeClr val="tx1"/>
                          </a:solidFill>
                        </a:rPr>
                        <a:t> +</a:t>
                      </a:r>
                    </a:p>
                    <a:p>
                      <a:pPr marL="171450" indent="-171450">
                        <a:buFont typeface="Arial" panose="020B0604020202020204" pitchFamily="34" charset="0"/>
                        <a:buChar char="•"/>
                      </a:pPr>
                      <a:r>
                        <a:rPr lang="en-US" sz="1100" dirty="0">
                          <a:solidFill>
                            <a:schemeClr val="tx1"/>
                          </a:solidFill>
                        </a:rPr>
                        <a:t>Garnishment Payments (5 incl)</a:t>
                      </a:r>
                    </a:p>
                    <a:p>
                      <a:pPr marL="171450" indent="-171450">
                        <a:buFont typeface="Arial" panose="020B0604020202020204" pitchFamily="34" charset="0"/>
                        <a:buChar char="•"/>
                      </a:pPr>
                      <a:r>
                        <a:rPr lang="en-US" sz="1100" dirty="0">
                          <a:solidFill>
                            <a:schemeClr val="tx1"/>
                          </a:solidFill>
                        </a:rPr>
                        <a:t>Wage analysis </a:t>
                      </a:r>
                    </a:p>
                    <a:p>
                      <a:pPr marL="171450" indent="-171450">
                        <a:buFont typeface="Arial" panose="020B0604020202020204" pitchFamily="34" charset="0"/>
                        <a:buChar char="•"/>
                      </a:pPr>
                      <a:r>
                        <a:rPr lang="en-US" sz="1100" dirty="0">
                          <a:solidFill>
                            <a:schemeClr val="tx1"/>
                          </a:solidFill>
                        </a:rPr>
                        <a:t>Custom Handbook </a:t>
                      </a:r>
                      <a:br>
                        <a:rPr lang="en-US" sz="1100" dirty="0">
                          <a:solidFill>
                            <a:schemeClr val="tx1"/>
                          </a:solidFill>
                        </a:rPr>
                      </a:br>
                      <a:r>
                        <a:rPr lang="en-US" sz="1100" dirty="0">
                          <a:solidFill>
                            <a:schemeClr val="tx1"/>
                          </a:solidFill>
                        </a:rPr>
                        <a:t>(English and Spanish)</a:t>
                      </a:r>
                    </a:p>
                    <a:p>
                      <a:pPr marL="171450" indent="-171450">
                        <a:buFont typeface="Arial" panose="020B0604020202020204" pitchFamily="34" charset="0"/>
                        <a:buChar char="•"/>
                      </a:pPr>
                      <a:r>
                        <a:rPr lang="en-US" sz="1100" dirty="0">
                          <a:solidFill>
                            <a:schemeClr val="tx1"/>
                          </a:solidFill>
                        </a:rPr>
                        <a:t>HR Advisor Desk (not a call center)</a:t>
                      </a:r>
                    </a:p>
                    <a:p>
                      <a:pPr marL="171450" indent="-171450">
                        <a:buFont typeface="Arial" panose="020B0604020202020204" pitchFamily="34" charset="0"/>
                        <a:buChar char="•"/>
                      </a:pPr>
                      <a:r>
                        <a:rPr lang="en-US" sz="1100" dirty="0">
                          <a:solidFill>
                            <a:schemeClr val="tx1"/>
                          </a:solidFill>
                        </a:rPr>
                        <a:t>Performance Management Training</a:t>
                      </a:r>
                    </a:p>
                    <a:p>
                      <a:pPr marL="171450" indent="-171450">
                        <a:buFont typeface="Arial" panose="020B0604020202020204" pitchFamily="34" charset="0"/>
                        <a:buChar char="•"/>
                      </a:pPr>
                      <a:r>
                        <a:rPr lang="en-US" sz="1100" dirty="0">
                          <a:solidFill>
                            <a:schemeClr val="tx1"/>
                          </a:solidFill>
                        </a:rPr>
                        <a:t>Anti-Harassment Training </a:t>
                      </a:r>
                      <a:br>
                        <a:rPr lang="en-US" sz="1100" dirty="0">
                          <a:solidFill>
                            <a:schemeClr val="tx1"/>
                          </a:solidFill>
                        </a:rPr>
                      </a:br>
                      <a:r>
                        <a:rPr lang="en-US" sz="1100" dirty="0">
                          <a:solidFill>
                            <a:schemeClr val="tx1"/>
                          </a:solidFill>
                        </a:rPr>
                        <a:t>(English and Spanish)</a:t>
                      </a:r>
                    </a:p>
                    <a:p>
                      <a:pPr marL="171450" indent="-171450">
                        <a:buFont typeface="Arial" panose="020B0604020202020204" pitchFamily="34" charset="0"/>
                        <a:buChar char="•"/>
                      </a:pPr>
                      <a:r>
                        <a:rPr lang="en-US" sz="1100" dirty="0">
                          <a:solidFill>
                            <a:schemeClr val="tx1"/>
                          </a:solidFill>
                        </a:rPr>
                        <a:t>Background checks</a:t>
                      </a:r>
                    </a:p>
                    <a:p>
                      <a:pPr marL="171450" indent="-171450">
                        <a:buFont typeface="Arial" panose="020B0604020202020204" pitchFamily="34" charset="0"/>
                        <a:buChar char="•"/>
                      </a:pPr>
                      <a:r>
                        <a:rPr lang="en-US" sz="1100" dirty="0">
                          <a:solidFill>
                            <a:schemeClr val="tx1"/>
                          </a:solidFill>
                        </a:rPr>
                        <a:t>FSA or HSA admin</a:t>
                      </a:r>
                      <a:br>
                        <a:rPr lang="en-US" sz="1100" dirty="0">
                          <a:solidFill>
                            <a:schemeClr val="tx1"/>
                          </a:solidFill>
                        </a:rPr>
                      </a:br>
                      <a:r>
                        <a:rPr lang="en-US" sz="1100" dirty="0">
                          <a:solidFill>
                            <a:schemeClr val="tx1"/>
                          </a:solidFill>
                        </a:rPr>
                        <a:t>(Requires enrollment)</a:t>
                      </a:r>
                    </a:p>
                    <a:p>
                      <a:pPr marL="171450" indent="-171450">
                        <a:buFont typeface="Arial" panose="020B0604020202020204" pitchFamily="34" charset="0"/>
                        <a:buChar char="•"/>
                      </a:pPr>
                      <a:endParaRPr lang="en-US" sz="1100" dirty="0">
                        <a:solidFill>
                          <a:schemeClr val="tx1"/>
                        </a:solidFill>
                      </a:endParaRPr>
                    </a:p>
                  </a:txBody>
                  <a:tcPr marT="91440" marB="9144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83789940"/>
                  </a:ext>
                </a:extLst>
              </a:tr>
            </a:tbl>
          </a:graphicData>
        </a:graphic>
      </p:graphicFrame>
      <p:sp>
        <p:nvSpPr>
          <p:cNvPr id="4" name="Title 3">
            <a:extLst>
              <a:ext uri="{FF2B5EF4-FFF2-40B4-BE49-F238E27FC236}">
                <a16:creationId xmlns:a16="http://schemas.microsoft.com/office/drawing/2014/main" id="{779BA5D4-3BAD-A218-1B81-3459BCB45DB4}"/>
              </a:ext>
            </a:extLst>
          </p:cNvPr>
          <p:cNvSpPr>
            <a:spLocks noGrp="1"/>
          </p:cNvSpPr>
          <p:nvPr>
            <p:ph type="title"/>
          </p:nvPr>
        </p:nvSpPr>
        <p:spPr/>
        <p:txBody>
          <a:bodyPr>
            <a:normAutofit/>
          </a:bodyPr>
          <a:lstStyle/>
          <a:p>
            <a:r>
              <a:rPr lang="en-US" dirty="0"/>
              <a:t>Proposed Plan</a:t>
            </a:r>
            <a:br>
              <a:rPr lang="en-US" dirty="0"/>
            </a:br>
            <a:r>
              <a:rPr lang="en-US" sz="2000" b="0" dirty="0" err="1">
                <a:solidFill>
                  <a:schemeClr val="accent1"/>
                </a:solidFill>
              </a:rPr>
              <a:t>www.asuresoftware.com</a:t>
            </a:r>
            <a:r>
              <a:rPr lang="en-US" sz="2000" b="0" dirty="0">
                <a:solidFill>
                  <a:schemeClr val="accent1"/>
                </a:solidFill>
              </a:rPr>
              <a:t>/view-plans</a:t>
            </a:r>
          </a:p>
        </p:txBody>
      </p:sp>
    </p:spTree>
    <p:extLst>
      <p:ext uri="{BB962C8B-B14F-4D97-AF65-F5344CB8AC3E}">
        <p14:creationId xmlns:p14="http://schemas.microsoft.com/office/powerpoint/2010/main" val="884864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4D7C9D3-FE49-6A2E-4D69-8068F3407844}"/>
              </a:ext>
            </a:extLst>
          </p:cNvPr>
          <p:cNvGraphicFramePr>
            <a:graphicFrameLocks noGrp="1"/>
          </p:cNvGraphicFramePr>
          <p:nvPr>
            <p:ph sz="quarter" idx="15"/>
            <p:extLst>
              <p:ext uri="{D42A27DB-BD31-4B8C-83A1-F6EECF244321}">
                <p14:modId xmlns:p14="http://schemas.microsoft.com/office/powerpoint/2010/main" val="1486080726"/>
              </p:ext>
            </p:extLst>
          </p:nvPr>
        </p:nvGraphicFramePr>
        <p:xfrm>
          <a:off x="803274" y="1700520"/>
          <a:ext cx="10748260" cy="4495800"/>
        </p:xfrm>
        <a:graphic>
          <a:graphicData uri="http://schemas.openxmlformats.org/drawingml/2006/table">
            <a:tbl>
              <a:tblPr firstRow="1">
                <a:tableStyleId>{F5AB1C69-6EDB-4FF4-983F-18BD219EF322}</a:tableStyleId>
              </a:tblPr>
              <a:tblGrid>
                <a:gridCol w="2687065">
                  <a:extLst>
                    <a:ext uri="{9D8B030D-6E8A-4147-A177-3AD203B41FA5}">
                      <a16:colId xmlns:a16="http://schemas.microsoft.com/office/drawing/2014/main" val="2874343476"/>
                    </a:ext>
                  </a:extLst>
                </a:gridCol>
                <a:gridCol w="2687065">
                  <a:extLst>
                    <a:ext uri="{9D8B030D-6E8A-4147-A177-3AD203B41FA5}">
                      <a16:colId xmlns:a16="http://schemas.microsoft.com/office/drawing/2014/main" val="4183411458"/>
                    </a:ext>
                  </a:extLst>
                </a:gridCol>
                <a:gridCol w="2687065">
                  <a:extLst>
                    <a:ext uri="{9D8B030D-6E8A-4147-A177-3AD203B41FA5}">
                      <a16:colId xmlns:a16="http://schemas.microsoft.com/office/drawing/2014/main" val="1534803166"/>
                    </a:ext>
                  </a:extLst>
                </a:gridCol>
                <a:gridCol w="2687065">
                  <a:extLst>
                    <a:ext uri="{9D8B030D-6E8A-4147-A177-3AD203B41FA5}">
                      <a16:colId xmlns:a16="http://schemas.microsoft.com/office/drawing/2014/main" val="2051057937"/>
                    </a:ext>
                  </a:extLst>
                </a:gridCol>
              </a:tblGrid>
              <a:tr h="370840">
                <a:tc>
                  <a:txBody>
                    <a:bodyPr/>
                    <a:lstStyle/>
                    <a:p>
                      <a:pPr algn="ctr"/>
                      <a:r>
                        <a:rPr lang="en-US" sz="1600" dirty="0"/>
                        <a:t>Starter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u="none" strike="noStrike" kern="1200" dirty="0">
                          <a:solidFill>
                            <a:schemeClr val="lt1"/>
                          </a:solidFill>
                          <a:effectLst/>
                        </a:rPr>
                        <a:t>Simple Payroll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u="none" strike="noStrike" kern="1200" dirty="0">
                          <a:solidFill>
                            <a:schemeClr val="lt1"/>
                          </a:solidFill>
                          <a:effectLst/>
                        </a:rPr>
                        <a:t>up to 50 employees</a:t>
                      </a:r>
                      <a:endParaRPr lang="en-US" sz="1200" b="1" u="none" strike="noStrike" kern="1200" dirty="0">
                        <a:solidFill>
                          <a:schemeClr val="lt1"/>
                        </a:solidFill>
                        <a:effectLst/>
                      </a:endParaRPr>
                    </a:p>
                  </a:txBody>
                  <a:tcPr marT="91440" marB="9144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en-US" sz="1600" dirty="0">
                          <a:solidFill>
                            <a:schemeClr val="bg1"/>
                          </a:solidFill>
                        </a:rPr>
                        <a:t>Compliance</a:t>
                      </a:r>
                    </a:p>
                    <a:p>
                      <a:pPr algn="ctr"/>
                      <a:r>
                        <a:rPr lang="en-US" sz="1200" b="0" kern="1200" dirty="0">
                          <a:solidFill>
                            <a:schemeClr val="lt1"/>
                          </a:solidFill>
                          <a:effectLst/>
                        </a:rPr>
                        <a:t>Payroll &amp; HR to </a:t>
                      </a:r>
                    </a:p>
                    <a:p>
                      <a:pPr algn="ctr"/>
                      <a:r>
                        <a:rPr lang="en-US" sz="1200" b="0" kern="1200" dirty="0">
                          <a:solidFill>
                            <a:schemeClr val="lt1"/>
                          </a:solidFill>
                          <a:effectLst/>
                        </a:rPr>
                        <a:t>stay compliant</a:t>
                      </a:r>
                      <a:endParaRPr lang="en-US" sz="1200" dirty="0"/>
                    </a:p>
                  </a:txBody>
                  <a:tcPr marT="91440" marB="9144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en-US" sz="1600" dirty="0">
                          <a:solidFill>
                            <a:schemeClr val="bg1"/>
                          </a:solidFill>
                        </a:rPr>
                        <a:t>Strategic</a:t>
                      </a:r>
                    </a:p>
                    <a:p>
                      <a:pPr algn="ctr"/>
                      <a:r>
                        <a:rPr lang="en-US" sz="1200" b="0" kern="1200" dirty="0">
                          <a:solidFill>
                            <a:schemeClr val="lt1"/>
                          </a:solidFill>
                          <a:effectLst/>
                        </a:rPr>
                        <a:t>Payroll &amp; HR to </a:t>
                      </a:r>
                    </a:p>
                    <a:p>
                      <a:pPr algn="ctr"/>
                      <a:r>
                        <a:rPr lang="en-US" sz="1200" b="0" kern="1200" dirty="0">
                          <a:solidFill>
                            <a:schemeClr val="lt1"/>
                          </a:solidFill>
                          <a:effectLst/>
                        </a:rPr>
                        <a:t>win the war for talent</a:t>
                      </a:r>
                      <a:endParaRPr lang="en-US" sz="1200" dirty="0"/>
                    </a:p>
                  </a:txBody>
                  <a:tcPr marT="91440" marB="9144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solidFill>
                  </a:tcPr>
                </a:tc>
                <a:tc>
                  <a:txBody>
                    <a:bodyPr/>
                    <a:lstStyle/>
                    <a:p>
                      <a:pPr algn="ctr"/>
                      <a:r>
                        <a:rPr lang="en-US" sz="1600" dirty="0">
                          <a:solidFill>
                            <a:schemeClr val="bg1"/>
                          </a:solidFill>
                        </a:rPr>
                        <a:t>Performance</a:t>
                      </a:r>
                    </a:p>
                    <a:p>
                      <a:pPr algn="ctr"/>
                      <a:r>
                        <a:rPr lang="en-US" sz="1200" b="0" kern="1200" dirty="0">
                          <a:solidFill>
                            <a:schemeClr val="lt1"/>
                          </a:solidFill>
                          <a:effectLst/>
                        </a:rPr>
                        <a:t>Payroll &amp; HR for </a:t>
                      </a:r>
                    </a:p>
                    <a:p>
                      <a:pPr algn="ctr"/>
                      <a:r>
                        <a:rPr lang="en-US" sz="1200" b="0" kern="1200" dirty="0">
                          <a:solidFill>
                            <a:schemeClr val="lt1"/>
                          </a:solidFill>
                          <a:effectLst/>
                        </a:rPr>
                        <a:t>growth-mode</a:t>
                      </a:r>
                      <a:endParaRPr lang="en-US" sz="1200" dirty="0"/>
                    </a:p>
                  </a:txBody>
                  <a:tcPr marT="91440" marB="9144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051945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solidFill>
                            <a:schemeClr val="tx1"/>
                          </a:solidFill>
                        </a:rPr>
                        <a:t>Ideal for businesses needing essential payroll services like direct deposit, tax filing, and employee self-service.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Employer-based tax credits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Full-service payroll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Payroll Tax Filing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Direct Deposit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Earned Wage Access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Electronic Employment Verification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Compliance Labor Poster</a:t>
                      </a:r>
                    </a:p>
                  </a:txBody>
                  <a:tcPr marT="91440" marB="9144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r>
                        <a:rPr lang="en-US" sz="1100" dirty="0">
                          <a:solidFill>
                            <a:schemeClr val="tx1"/>
                          </a:solidFill>
                        </a:rPr>
                        <a:t>For businesses burdened by administrative tasks and compliance who aren’t as focused on employee productivity or manager effectiveness.</a:t>
                      </a:r>
                    </a:p>
                    <a:p>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Everything in </a:t>
                      </a:r>
                      <a:r>
                        <a:rPr lang="en-US" sz="1100" b="1" dirty="0">
                          <a:solidFill>
                            <a:schemeClr val="tx1"/>
                          </a:solidFill>
                        </a:rPr>
                        <a:t>Starter Plan</a:t>
                      </a:r>
                      <a:r>
                        <a:rPr lang="en-US" sz="1100" b="0" dirty="0">
                          <a:solidFill>
                            <a:schemeClr val="tx1"/>
                          </a:solidFill>
                        </a:rPr>
                        <a:t> +</a:t>
                      </a:r>
                    </a:p>
                    <a:p>
                      <a:pPr marL="171450" indent="-171450">
                        <a:buFont typeface="Arial" panose="020B0604020202020204" pitchFamily="34" charset="0"/>
                        <a:buChar char="•"/>
                      </a:pPr>
                      <a:r>
                        <a:rPr lang="en-US" sz="1100" dirty="0">
                          <a:solidFill>
                            <a:schemeClr val="tx1"/>
                          </a:solidFill>
                        </a:rPr>
                        <a:t>Virtual Compliance Labor Poster </a:t>
                      </a:r>
                    </a:p>
                    <a:p>
                      <a:pPr marL="171450" indent="-171450">
                        <a:buFont typeface="Arial" panose="020B0604020202020204" pitchFamily="34" charset="0"/>
                        <a:buChar char="•"/>
                      </a:pPr>
                      <a:r>
                        <a:rPr lang="en-US" sz="1100" dirty="0">
                          <a:solidFill>
                            <a:schemeClr val="tx1"/>
                          </a:solidFill>
                        </a:rPr>
                        <a:t>HR Online Library</a:t>
                      </a:r>
                    </a:p>
                    <a:p>
                      <a:pPr marL="171450" indent="-171450">
                        <a:buFont typeface="Arial" panose="020B0604020202020204" pitchFamily="34" charset="0"/>
                        <a:buChar char="•"/>
                      </a:pPr>
                      <a:r>
                        <a:rPr lang="en-US" sz="1100" dirty="0">
                          <a:solidFill>
                            <a:schemeClr val="tx1"/>
                          </a:solidFill>
                        </a:rPr>
                        <a:t>Handbook Builder</a:t>
                      </a:r>
                    </a:p>
                    <a:p>
                      <a:pPr marL="171450" indent="-171450">
                        <a:buFont typeface="Arial" panose="020B0604020202020204" pitchFamily="34" charset="0"/>
                        <a:buChar char="•"/>
                      </a:pPr>
                      <a:r>
                        <a:rPr lang="en-US" sz="1100" dirty="0">
                          <a:solidFill>
                            <a:schemeClr val="tx1"/>
                          </a:solidFill>
                        </a:rPr>
                        <a:t>HR Hotline (phone &amp; email)</a:t>
                      </a:r>
                    </a:p>
                    <a:p>
                      <a:pPr marL="171450" indent="-171450">
                        <a:buFont typeface="Arial" panose="020B0604020202020204" pitchFamily="34" charset="0"/>
                        <a:buChar char="•"/>
                      </a:pPr>
                      <a:r>
                        <a:rPr lang="en-US" sz="1100" dirty="0">
                          <a:solidFill>
                            <a:schemeClr val="tx1"/>
                          </a:solidFill>
                        </a:rPr>
                        <a:t>HR Compliance updates</a:t>
                      </a:r>
                    </a:p>
                    <a:p>
                      <a:pPr marL="171450" indent="-171450">
                        <a:buFont typeface="Arial" panose="020B0604020202020204" pitchFamily="34" charset="0"/>
                        <a:buChar char="•"/>
                      </a:pPr>
                      <a:r>
                        <a:rPr lang="en-US" sz="1100" dirty="0">
                          <a:solidFill>
                            <a:schemeClr val="tx1"/>
                          </a:solidFill>
                        </a:rPr>
                        <a:t>Federal and state HR forms</a:t>
                      </a:r>
                    </a:p>
                    <a:p>
                      <a:pPr marL="171450" indent="-171450">
                        <a:buFont typeface="Arial" panose="020B0604020202020204" pitchFamily="34" charset="0"/>
                        <a:buChar char="•"/>
                      </a:pPr>
                      <a:r>
                        <a:rPr lang="en-US" sz="1100" dirty="0">
                          <a:solidFill>
                            <a:schemeClr val="tx1"/>
                          </a:solidFill>
                        </a:rPr>
                        <a:t>Salary benchmarking</a:t>
                      </a:r>
                    </a:p>
                    <a:p>
                      <a:pPr marL="171450" indent="-171450">
                        <a:buFont typeface="Arial" panose="020B0604020202020204" pitchFamily="34" charset="0"/>
                        <a:buChar char="•"/>
                      </a:pPr>
                      <a:r>
                        <a:rPr lang="en-US" sz="1100" dirty="0">
                          <a:solidFill>
                            <a:schemeClr val="tx1"/>
                          </a:solidFill>
                        </a:rPr>
                        <a:t>HR Assessment Tool</a:t>
                      </a:r>
                    </a:p>
                    <a:p>
                      <a:pPr marL="171450" indent="-171450">
                        <a:buFont typeface="Arial" panose="020B0604020202020204" pitchFamily="34" charset="0"/>
                        <a:buChar char="•"/>
                      </a:pPr>
                      <a:r>
                        <a:rPr lang="en-US" sz="1100" dirty="0">
                          <a:solidFill>
                            <a:schemeClr val="tx1"/>
                          </a:solidFill>
                        </a:rPr>
                        <a:t>HR Training videos</a:t>
                      </a:r>
                    </a:p>
                    <a:p>
                      <a:pPr marL="171450" indent="-171450">
                        <a:buFont typeface="Arial" panose="020B0604020202020204" pitchFamily="34" charset="0"/>
                        <a:buChar char="•"/>
                      </a:pPr>
                      <a:r>
                        <a:rPr lang="en-US" sz="1100" dirty="0">
                          <a:solidFill>
                            <a:schemeClr val="tx1"/>
                          </a:solidFill>
                        </a:rPr>
                        <a:t>Employee Self-Service</a:t>
                      </a:r>
                    </a:p>
                    <a:p>
                      <a:pPr marL="171450" indent="-171450">
                        <a:buFont typeface="Arial" panose="020B0604020202020204" pitchFamily="34" charset="0"/>
                        <a:buChar char="•"/>
                      </a:pPr>
                      <a:r>
                        <a:rPr lang="en-US" sz="1100" dirty="0">
                          <a:solidFill>
                            <a:schemeClr val="tx1"/>
                          </a:solidFill>
                        </a:rPr>
                        <a:t>Electronic Onboarding</a:t>
                      </a:r>
                    </a:p>
                    <a:p>
                      <a:pPr marL="171450" indent="-171450">
                        <a:buFont typeface="Arial" panose="020B0604020202020204" pitchFamily="34" charset="0"/>
                        <a:buChar char="•"/>
                      </a:pPr>
                      <a:r>
                        <a:rPr lang="en-US" sz="1100" dirty="0">
                          <a:solidFill>
                            <a:schemeClr val="tx1"/>
                          </a:solidFill>
                        </a:rPr>
                        <a:t>Document storage, routing, and e-acknowledgment</a:t>
                      </a:r>
                    </a:p>
                    <a:p>
                      <a:pPr marL="171450" indent="-171450">
                        <a:buFont typeface="Arial" panose="020B0604020202020204" pitchFamily="34" charset="0"/>
                        <a:buChar char="•"/>
                      </a:pPr>
                      <a:r>
                        <a:rPr lang="en-US" sz="1100" dirty="0">
                          <a:solidFill>
                            <a:schemeClr val="tx1"/>
                          </a:solidFill>
                        </a:rPr>
                        <a:t>Documents eSignature</a:t>
                      </a:r>
                    </a:p>
                    <a:p>
                      <a:pPr marL="171450" indent="-171450">
                        <a:buFont typeface="Arial" panose="020B0604020202020204" pitchFamily="34" charset="0"/>
                        <a:buChar char="•"/>
                      </a:pPr>
                      <a:r>
                        <a:rPr lang="en-US" sz="1100" b="0" i="0" kern="1200" dirty="0">
                          <a:solidFill>
                            <a:schemeClr val="dk1"/>
                          </a:solidFill>
                          <a:effectLst/>
                          <a:latin typeface="+mn-lt"/>
                          <a:ea typeface="+mn-ea"/>
                          <a:cs typeface="+mn-cs"/>
                        </a:rPr>
                        <a:t>Proactive Health Management</a:t>
                      </a:r>
                      <a:endParaRPr lang="en-US" sz="900" dirty="0">
                        <a:solidFill>
                          <a:schemeClr val="tx1"/>
                        </a:solidFill>
                      </a:endParaRPr>
                    </a:p>
                  </a:txBody>
                  <a:tcPr marT="91440" marB="9144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r>
                        <a:rPr lang="en-US" sz="1100" dirty="0">
                          <a:solidFill>
                            <a:schemeClr val="tx1"/>
                          </a:solidFill>
                        </a:rPr>
                        <a:t>Tailored for businesses aiming to drive growth, manage employee performance, and align HR strategies with business objectives.</a:t>
                      </a:r>
                    </a:p>
                    <a:p>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Everything in </a:t>
                      </a:r>
                      <a:r>
                        <a:rPr lang="en-US" sz="1100" b="1" dirty="0">
                          <a:solidFill>
                            <a:schemeClr val="tx1"/>
                          </a:solidFill>
                        </a:rPr>
                        <a:t>Compliance Plan </a:t>
                      </a:r>
                      <a:r>
                        <a:rPr lang="en-US" sz="1100" dirty="0">
                          <a:solidFill>
                            <a:schemeClr val="tx1"/>
                          </a:solidFill>
                        </a:rPr>
                        <a:t>+</a:t>
                      </a:r>
                    </a:p>
                    <a:p>
                      <a:pPr marL="171450" indent="-171450">
                        <a:buFont typeface="Arial" panose="020B0604020202020204" pitchFamily="34" charset="0"/>
                        <a:buChar char="•"/>
                      </a:pPr>
                      <a:r>
                        <a:rPr lang="en-US" sz="1100" dirty="0">
                          <a:solidFill>
                            <a:schemeClr val="tx1"/>
                          </a:solidFill>
                        </a:rPr>
                        <a:t>Applicant Tracking</a:t>
                      </a:r>
                    </a:p>
                    <a:p>
                      <a:pPr marL="171450" indent="-171450">
                        <a:buFont typeface="Arial" panose="020B0604020202020204" pitchFamily="34" charset="0"/>
                        <a:buChar char="•"/>
                      </a:pPr>
                      <a:r>
                        <a:rPr lang="en-US" sz="1100" dirty="0">
                          <a:solidFill>
                            <a:schemeClr val="tx1"/>
                          </a:solidFill>
                        </a:rPr>
                        <a:t>Benefits Tracking</a:t>
                      </a:r>
                    </a:p>
                    <a:p>
                      <a:pPr marL="171450" indent="-171450">
                        <a:buFont typeface="Arial" panose="020B0604020202020204" pitchFamily="34" charset="0"/>
                        <a:buChar char="•"/>
                      </a:pPr>
                      <a:r>
                        <a:rPr lang="en-US" sz="1100" dirty="0">
                          <a:solidFill>
                            <a:schemeClr val="tx1"/>
                          </a:solidFill>
                        </a:rPr>
                        <a:t>Performance Management</a:t>
                      </a:r>
                    </a:p>
                    <a:p>
                      <a:pPr marL="171450" indent="-171450">
                        <a:buFont typeface="Arial" panose="020B0604020202020204" pitchFamily="34" charset="0"/>
                        <a:buChar char="•"/>
                      </a:pPr>
                      <a:r>
                        <a:rPr lang="en-US" sz="1100" dirty="0">
                          <a:solidFill>
                            <a:schemeClr val="tx1"/>
                          </a:solidFill>
                        </a:rPr>
                        <a:t>COBRA administration</a:t>
                      </a:r>
                    </a:p>
                  </a:txBody>
                  <a:tcPr marT="91440" marB="9144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Customized HR solutions built for your unique needs. Designed for businesses fully committed to growth and maximizing employee potential while ensuring every aspect of payroll and HR is optimized for success.</a:t>
                      </a:r>
                    </a:p>
                    <a:p>
                      <a:endParaRPr lang="en-US" sz="1100" b="0" dirty="0">
                        <a:solidFill>
                          <a:schemeClr val="tx1"/>
                        </a:solidFill>
                      </a:endParaRPr>
                    </a:p>
                    <a:p>
                      <a:r>
                        <a:rPr lang="en-US" sz="1100" b="0" dirty="0">
                          <a:solidFill>
                            <a:schemeClr val="tx1"/>
                          </a:solidFill>
                        </a:rPr>
                        <a:t>Everything in </a:t>
                      </a:r>
                      <a:r>
                        <a:rPr lang="en-US" sz="1100" b="1" dirty="0">
                          <a:solidFill>
                            <a:schemeClr val="tx1"/>
                          </a:solidFill>
                        </a:rPr>
                        <a:t>Strategic Plan</a:t>
                      </a:r>
                      <a:r>
                        <a:rPr lang="en-US" sz="1100" dirty="0">
                          <a:solidFill>
                            <a:schemeClr val="tx1"/>
                          </a:solidFill>
                        </a:rPr>
                        <a:t> +</a:t>
                      </a:r>
                    </a:p>
                    <a:p>
                      <a:pPr marL="171450" indent="-171450">
                        <a:buFont typeface="Arial" panose="020B0604020202020204" pitchFamily="34" charset="0"/>
                        <a:buChar char="•"/>
                      </a:pPr>
                      <a:r>
                        <a:rPr lang="en-US" sz="1100" dirty="0">
                          <a:solidFill>
                            <a:schemeClr val="tx1"/>
                          </a:solidFill>
                        </a:rPr>
                        <a:t>Garnishment Payments (5 incl)</a:t>
                      </a:r>
                    </a:p>
                    <a:p>
                      <a:pPr marL="171450" indent="-171450">
                        <a:buFont typeface="Arial" panose="020B0604020202020204" pitchFamily="34" charset="0"/>
                        <a:buChar char="•"/>
                      </a:pPr>
                      <a:r>
                        <a:rPr lang="en-US" sz="1100" dirty="0">
                          <a:solidFill>
                            <a:schemeClr val="tx1"/>
                          </a:solidFill>
                        </a:rPr>
                        <a:t>Wage analysis </a:t>
                      </a:r>
                    </a:p>
                    <a:p>
                      <a:pPr marL="171450" indent="-171450">
                        <a:buFont typeface="Arial" panose="020B0604020202020204" pitchFamily="34" charset="0"/>
                        <a:buChar char="•"/>
                      </a:pPr>
                      <a:r>
                        <a:rPr lang="en-US" sz="1100" dirty="0">
                          <a:solidFill>
                            <a:schemeClr val="tx1"/>
                          </a:solidFill>
                        </a:rPr>
                        <a:t>Custom Handbook </a:t>
                      </a:r>
                      <a:br>
                        <a:rPr lang="en-US" sz="1100" dirty="0">
                          <a:solidFill>
                            <a:schemeClr val="tx1"/>
                          </a:solidFill>
                        </a:rPr>
                      </a:br>
                      <a:r>
                        <a:rPr lang="en-US" sz="1100" dirty="0">
                          <a:solidFill>
                            <a:schemeClr val="tx1"/>
                          </a:solidFill>
                        </a:rPr>
                        <a:t>(English and Spanish)</a:t>
                      </a:r>
                    </a:p>
                    <a:p>
                      <a:pPr marL="171450" indent="-171450">
                        <a:buFont typeface="Arial" panose="020B0604020202020204" pitchFamily="34" charset="0"/>
                        <a:buChar char="•"/>
                      </a:pPr>
                      <a:r>
                        <a:rPr lang="en-US" sz="1100" dirty="0">
                          <a:solidFill>
                            <a:schemeClr val="tx1"/>
                          </a:solidFill>
                        </a:rPr>
                        <a:t>HR Advisor Desk (not a call center)</a:t>
                      </a:r>
                    </a:p>
                    <a:p>
                      <a:pPr marL="171450" indent="-171450">
                        <a:buFont typeface="Arial" panose="020B0604020202020204" pitchFamily="34" charset="0"/>
                        <a:buChar char="•"/>
                      </a:pPr>
                      <a:r>
                        <a:rPr lang="en-US" sz="1100" dirty="0">
                          <a:solidFill>
                            <a:schemeClr val="tx1"/>
                          </a:solidFill>
                        </a:rPr>
                        <a:t>Performance Management Training</a:t>
                      </a:r>
                    </a:p>
                    <a:p>
                      <a:pPr marL="171450" indent="-171450">
                        <a:buFont typeface="Arial" panose="020B0604020202020204" pitchFamily="34" charset="0"/>
                        <a:buChar char="•"/>
                      </a:pPr>
                      <a:r>
                        <a:rPr lang="en-US" sz="1100" dirty="0">
                          <a:solidFill>
                            <a:schemeClr val="tx1"/>
                          </a:solidFill>
                        </a:rPr>
                        <a:t>Anti-Harassment Training </a:t>
                      </a:r>
                      <a:br>
                        <a:rPr lang="en-US" sz="1100" dirty="0">
                          <a:solidFill>
                            <a:schemeClr val="tx1"/>
                          </a:solidFill>
                        </a:rPr>
                      </a:br>
                      <a:r>
                        <a:rPr lang="en-US" sz="1100" dirty="0">
                          <a:solidFill>
                            <a:schemeClr val="tx1"/>
                          </a:solidFill>
                        </a:rPr>
                        <a:t>(English and Spanish)</a:t>
                      </a:r>
                    </a:p>
                    <a:p>
                      <a:pPr marL="171450" indent="-171450">
                        <a:buFont typeface="Arial" panose="020B0604020202020204" pitchFamily="34" charset="0"/>
                        <a:buChar char="•"/>
                      </a:pPr>
                      <a:r>
                        <a:rPr lang="en-US" sz="1100" dirty="0">
                          <a:solidFill>
                            <a:schemeClr val="tx1"/>
                          </a:solidFill>
                        </a:rPr>
                        <a:t>Background checks</a:t>
                      </a:r>
                    </a:p>
                    <a:p>
                      <a:pPr marL="171450" indent="-171450">
                        <a:buFont typeface="Arial" panose="020B0604020202020204" pitchFamily="34" charset="0"/>
                        <a:buChar char="•"/>
                      </a:pPr>
                      <a:r>
                        <a:rPr lang="en-US" sz="1100" dirty="0">
                          <a:solidFill>
                            <a:schemeClr val="tx1"/>
                          </a:solidFill>
                        </a:rPr>
                        <a:t>FSA or HSA admin</a:t>
                      </a:r>
                      <a:br>
                        <a:rPr lang="en-US" sz="1100" dirty="0">
                          <a:solidFill>
                            <a:schemeClr val="tx1"/>
                          </a:solidFill>
                        </a:rPr>
                      </a:br>
                      <a:r>
                        <a:rPr lang="en-US" sz="1100" dirty="0">
                          <a:solidFill>
                            <a:schemeClr val="tx1"/>
                          </a:solidFill>
                        </a:rPr>
                        <a:t>(Requires enrollment)</a:t>
                      </a:r>
                    </a:p>
                    <a:p>
                      <a:pPr marL="171450" indent="-171450">
                        <a:buFont typeface="Arial" panose="020B0604020202020204" pitchFamily="34" charset="0"/>
                        <a:buChar char="•"/>
                      </a:pPr>
                      <a:endParaRPr lang="en-US" sz="1100" dirty="0">
                        <a:solidFill>
                          <a:schemeClr val="tx1"/>
                        </a:solidFill>
                      </a:endParaRPr>
                    </a:p>
                  </a:txBody>
                  <a:tcPr marT="91440" marB="9144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83789940"/>
                  </a:ext>
                </a:extLst>
              </a:tr>
            </a:tbl>
          </a:graphicData>
        </a:graphic>
      </p:graphicFrame>
      <p:sp>
        <p:nvSpPr>
          <p:cNvPr id="4" name="Title 3">
            <a:extLst>
              <a:ext uri="{FF2B5EF4-FFF2-40B4-BE49-F238E27FC236}">
                <a16:creationId xmlns:a16="http://schemas.microsoft.com/office/drawing/2014/main" id="{779BA5D4-3BAD-A218-1B81-3459BCB45DB4}"/>
              </a:ext>
            </a:extLst>
          </p:cNvPr>
          <p:cNvSpPr>
            <a:spLocks noGrp="1"/>
          </p:cNvSpPr>
          <p:nvPr>
            <p:ph type="title"/>
          </p:nvPr>
        </p:nvSpPr>
        <p:spPr/>
        <p:txBody>
          <a:bodyPr>
            <a:normAutofit/>
          </a:bodyPr>
          <a:lstStyle/>
          <a:p>
            <a:r>
              <a:rPr lang="en-US" dirty="0"/>
              <a:t>Proposed Plan</a:t>
            </a:r>
            <a:br>
              <a:rPr lang="en-US" dirty="0"/>
            </a:br>
            <a:r>
              <a:rPr lang="en-US" sz="2000" b="0" dirty="0" err="1">
                <a:solidFill>
                  <a:schemeClr val="accent1"/>
                </a:solidFill>
              </a:rPr>
              <a:t>www.asuresoftware.com</a:t>
            </a:r>
            <a:r>
              <a:rPr lang="en-US" sz="2000" b="0" dirty="0">
                <a:solidFill>
                  <a:schemeClr val="accent1"/>
                </a:solidFill>
              </a:rPr>
              <a:t>/view-plans</a:t>
            </a:r>
          </a:p>
        </p:txBody>
      </p:sp>
    </p:spTree>
    <p:extLst>
      <p:ext uri="{BB962C8B-B14F-4D97-AF65-F5344CB8AC3E}">
        <p14:creationId xmlns:p14="http://schemas.microsoft.com/office/powerpoint/2010/main" val="4198964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4D7C9D3-FE49-6A2E-4D69-8068F3407844}"/>
              </a:ext>
            </a:extLst>
          </p:cNvPr>
          <p:cNvGraphicFramePr>
            <a:graphicFrameLocks noGrp="1"/>
          </p:cNvGraphicFramePr>
          <p:nvPr>
            <p:ph sz="quarter" idx="15"/>
            <p:extLst>
              <p:ext uri="{D42A27DB-BD31-4B8C-83A1-F6EECF244321}">
                <p14:modId xmlns:p14="http://schemas.microsoft.com/office/powerpoint/2010/main" val="4158241781"/>
              </p:ext>
            </p:extLst>
          </p:nvPr>
        </p:nvGraphicFramePr>
        <p:xfrm>
          <a:off x="803274" y="1700520"/>
          <a:ext cx="10748260" cy="4495800"/>
        </p:xfrm>
        <a:graphic>
          <a:graphicData uri="http://schemas.openxmlformats.org/drawingml/2006/table">
            <a:tbl>
              <a:tblPr firstRow="1">
                <a:tableStyleId>{F5AB1C69-6EDB-4FF4-983F-18BD219EF322}</a:tableStyleId>
              </a:tblPr>
              <a:tblGrid>
                <a:gridCol w="2687065">
                  <a:extLst>
                    <a:ext uri="{9D8B030D-6E8A-4147-A177-3AD203B41FA5}">
                      <a16:colId xmlns:a16="http://schemas.microsoft.com/office/drawing/2014/main" val="2874343476"/>
                    </a:ext>
                  </a:extLst>
                </a:gridCol>
                <a:gridCol w="2687065">
                  <a:extLst>
                    <a:ext uri="{9D8B030D-6E8A-4147-A177-3AD203B41FA5}">
                      <a16:colId xmlns:a16="http://schemas.microsoft.com/office/drawing/2014/main" val="4183411458"/>
                    </a:ext>
                  </a:extLst>
                </a:gridCol>
                <a:gridCol w="2687065">
                  <a:extLst>
                    <a:ext uri="{9D8B030D-6E8A-4147-A177-3AD203B41FA5}">
                      <a16:colId xmlns:a16="http://schemas.microsoft.com/office/drawing/2014/main" val="1534803166"/>
                    </a:ext>
                  </a:extLst>
                </a:gridCol>
                <a:gridCol w="2687065">
                  <a:extLst>
                    <a:ext uri="{9D8B030D-6E8A-4147-A177-3AD203B41FA5}">
                      <a16:colId xmlns:a16="http://schemas.microsoft.com/office/drawing/2014/main" val="2051057937"/>
                    </a:ext>
                  </a:extLst>
                </a:gridCol>
              </a:tblGrid>
              <a:tr h="370840">
                <a:tc>
                  <a:txBody>
                    <a:bodyPr/>
                    <a:lstStyle/>
                    <a:p>
                      <a:pPr algn="ctr"/>
                      <a:r>
                        <a:rPr lang="en-US" sz="1600" dirty="0"/>
                        <a:t>Starter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u="none" strike="noStrike" kern="1200" dirty="0">
                          <a:solidFill>
                            <a:schemeClr val="lt1"/>
                          </a:solidFill>
                          <a:effectLst/>
                        </a:rPr>
                        <a:t>Simple Payroll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u="none" strike="noStrike" kern="1200" dirty="0">
                          <a:solidFill>
                            <a:schemeClr val="lt1"/>
                          </a:solidFill>
                          <a:effectLst/>
                        </a:rPr>
                        <a:t>up to 50 employees</a:t>
                      </a:r>
                      <a:endParaRPr lang="en-US" sz="1200" b="1" u="none" strike="noStrike" kern="1200" dirty="0">
                        <a:solidFill>
                          <a:schemeClr val="lt1"/>
                        </a:solidFill>
                        <a:effectLst/>
                      </a:endParaRPr>
                    </a:p>
                  </a:txBody>
                  <a:tcPr marT="91440" marB="9144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en-US" sz="1600" dirty="0">
                          <a:solidFill>
                            <a:schemeClr val="bg1"/>
                          </a:solidFill>
                        </a:rPr>
                        <a:t>Compliance</a:t>
                      </a:r>
                    </a:p>
                    <a:p>
                      <a:pPr algn="ctr"/>
                      <a:r>
                        <a:rPr lang="en-US" sz="1200" b="0" kern="1200" dirty="0">
                          <a:solidFill>
                            <a:schemeClr val="lt1"/>
                          </a:solidFill>
                          <a:effectLst/>
                        </a:rPr>
                        <a:t>Payroll &amp; HR to </a:t>
                      </a:r>
                    </a:p>
                    <a:p>
                      <a:pPr algn="ctr"/>
                      <a:r>
                        <a:rPr lang="en-US" sz="1200" b="0" kern="1200" dirty="0">
                          <a:solidFill>
                            <a:schemeClr val="lt1"/>
                          </a:solidFill>
                          <a:effectLst/>
                        </a:rPr>
                        <a:t>stay compliant</a:t>
                      </a:r>
                      <a:endParaRPr lang="en-US" sz="1200" dirty="0"/>
                    </a:p>
                  </a:txBody>
                  <a:tcPr marT="91440" marB="9144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en-US" sz="1600" dirty="0">
                          <a:solidFill>
                            <a:schemeClr val="bg1"/>
                          </a:solidFill>
                        </a:rPr>
                        <a:t>Strategic</a:t>
                      </a:r>
                    </a:p>
                    <a:p>
                      <a:pPr algn="ctr"/>
                      <a:r>
                        <a:rPr lang="en-US" sz="1200" b="0" kern="1200" dirty="0">
                          <a:solidFill>
                            <a:schemeClr val="lt1"/>
                          </a:solidFill>
                          <a:effectLst/>
                        </a:rPr>
                        <a:t>Payroll &amp; HR to </a:t>
                      </a:r>
                    </a:p>
                    <a:p>
                      <a:pPr algn="ctr"/>
                      <a:r>
                        <a:rPr lang="en-US" sz="1200" b="0" kern="1200" dirty="0">
                          <a:solidFill>
                            <a:schemeClr val="lt1"/>
                          </a:solidFill>
                          <a:effectLst/>
                        </a:rPr>
                        <a:t>win the war for talent</a:t>
                      </a:r>
                      <a:endParaRPr lang="en-US" sz="1200" dirty="0"/>
                    </a:p>
                  </a:txBody>
                  <a:tcPr marT="91440" marB="9144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en-US" sz="1600" dirty="0">
                          <a:solidFill>
                            <a:schemeClr val="bg1"/>
                          </a:solidFill>
                        </a:rPr>
                        <a:t>Performance</a:t>
                      </a:r>
                    </a:p>
                    <a:p>
                      <a:pPr algn="ctr"/>
                      <a:r>
                        <a:rPr lang="en-US" sz="1200" b="0" kern="1200" dirty="0">
                          <a:solidFill>
                            <a:schemeClr val="lt1"/>
                          </a:solidFill>
                          <a:effectLst/>
                        </a:rPr>
                        <a:t>Payroll &amp; HR for </a:t>
                      </a:r>
                    </a:p>
                    <a:p>
                      <a:pPr algn="ctr"/>
                      <a:r>
                        <a:rPr lang="en-US" sz="1200" b="0" kern="1200" dirty="0">
                          <a:solidFill>
                            <a:schemeClr val="lt1"/>
                          </a:solidFill>
                          <a:effectLst/>
                        </a:rPr>
                        <a:t>growth-mode</a:t>
                      </a:r>
                      <a:endParaRPr lang="en-US" sz="1200" dirty="0"/>
                    </a:p>
                  </a:txBody>
                  <a:tcPr marT="91440" marB="9144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33051945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solidFill>
                            <a:schemeClr val="tx1"/>
                          </a:solidFill>
                        </a:rPr>
                        <a:t>Ideal for businesses needing essential payroll services like direct deposit, tax filing, and employee self-service.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Employer-based tax credits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Full-service payroll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Payroll Tax Filing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Direct Deposit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Earned Wage Access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Electronic Employment Verification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Compliance Labor Poster</a:t>
                      </a:r>
                    </a:p>
                  </a:txBody>
                  <a:tcPr marT="91440" marB="9144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r>
                        <a:rPr lang="en-US" sz="1100" dirty="0">
                          <a:solidFill>
                            <a:schemeClr val="tx1"/>
                          </a:solidFill>
                        </a:rPr>
                        <a:t>For businesses burdened by administrative tasks and compliance who aren’t as focused on employee productivity or manager effectiveness.</a:t>
                      </a:r>
                    </a:p>
                    <a:p>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Everything in </a:t>
                      </a:r>
                      <a:r>
                        <a:rPr lang="en-US" sz="1100" b="1" dirty="0">
                          <a:solidFill>
                            <a:schemeClr val="tx1"/>
                          </a:solidFill>
                        </a:rPr>
                        <a:t>Starter Plan</a:t>
                      </a:r>
                      <a:r>
                        <a:rPr lang="en-US" sz="1100" b="0" dirty="0">
                          <a:solidFill>
                            <a:schemeClr val="tx1"/>
                          </a:solidFill>
                        </a:rPr>
                        <a:t> +</a:t>
                      </a:r>
                    </a:p>
                    <a:p>
                      <a:pPr marL="171450" indent="-171450">
                        <a:buFont typeface="Arial" panose="020B0604020202020204" pitchFamily="34" charset="0"/>
                        <a:buChar char="•"/>
                      </a:pPr>
                      <a:r>
                        <a:rPr lang="en-US" sz="1100" dirty="0">
                          <a:solidFill>
                            <a:schemeClr val="tx1"/>
                          </a:solidFill>
                        </a:rPr>
                        <a:t>Virtual Compliance Labor Poster </a:t>
                      </a:r>
                    </a:p>
                    <a:p>
                      <a:pPr marL="171450" indent="-171450">
                        <a:buFont typeface="Arial" panose="020B0604020202020204" pitchFamily="34" charset="0"/>
                        <a:buChar char="•"/>
                      </a:pPr>
                      <a:r>
                        <a:rPr lang="en-US" sz="1100" dirty="0">
                          <a:solidFill>
                            <a:schemeClr val="tx1"/>
                          </a:solidFill>
                        </a:rPr>
                        <a:t>HR Online Library</a:t>
                      </a:r>
                    </a:p>
                    <a:p>
                      <a:pPr marL="171450" indent="-171450">
                        <a:buFont typeface="Arial" panose="020B0604020202020204" pitchFamily="34" charset="0"/>
                        <a:buChar char="•"/>
                      </a:pPr>
                      <a:r>
                        <a:rPr lang="en-US" sz="1100" dirty="0">
                          <a:solidFill>
                            <a:schemeClr val="tx1"/>
                          </a:solidFill>
                        </a:rPr>
                        <a:t>Handbook Builder</a:t>
                      </a:r>
                    </a:p>
                    <a:p>
                      <a:pPr marL="171450" indent="-171450">
                        <a:buFont typeface="Arial" panose="020B0604020202020204" pitchFamily="34" charset="0"/>
                        <a:buChar char="•"/>
                      </a:pPr>
                      <a:r>
                        <a:rPr lang="en-US" sz="1100" dirty="0">
                          <a:solidFill>
                            <a:schemeClr val="tx1"/>
                          </a:solidFill>
                        </a:rPr>
                        <a:t>HR Hotline (phone &amp; email)</a:t>
                      </a:r>
                    </a:p>
                    <a:p>
                      <a:pPr marL="171450" indent="-171450">
                        <a:buFont typeface="Arial" panose="020B0604020202020204" pitchFamily="34" charset="0"/>
                        <a:buChar char="•"/>
                      </a:pPr>
                      <a:r>
                        <a:rPr lang="en-US" sz="1100" dirty="0">
                          <a:solidFill>
                            <a:schemeClr val="tx1"/>
                          </a:solidFill>
                        </a:rPr>
                        <a:t>HR Compliance updates</a:t>
                      </a:r>
                    </a:p>
                    <a:p>
                      <a:pPr marL="171450" indent="-171450">
                        <a:buFont typeface="Arial" panose="020B0604020202020204" pitchFamily="34" charset="0"/>
                        <a:buChar char="•"/>
                      </a:pPr>
                      <a:r>
                        <a:rPr lang="en-US" sz="1100" dirty="0">
                          <a:solidFill>
                            <a:schemeClr val="tx1"/>
                          </a:solidFill>
                        </a:rPr>
                        <a:t>Federal and state HR forms</a:t>
                      </a:r>
                    </a:p>
                    <a:p>
                      <a:pPr marL="171450" indent="-171450">
                        <a:buFont typeface="Arial" panose="020B0604020202020204" pitchFamily="34" charset="0"/>
                        <a:buChar char="•"/>
                      </a:pPr>
                      <a:r>
                        <a:rPr lang="en-US" sz="1100" dirty="0">
                          <a:solidFill>
                            <a:schemeClr val="tx1"/>
                          </a:solidFill>
                        </a:rPr>
                        <a:t>Salary benchmarking</a:t>
                      </a:r>
                    </a:p>
                    <a:p>
                      <a:pPr marL="171450" indent="-171450">
                        <a:buFont typeface="Arial" panose="020B0604020202020204" pitchFamily="34" charset="0"/>
                        <a:buChar char="•"/>
                      </a:pPr>
                      <a:r>
                        <a:rPr lang="en-US" sz="1100" dirty="0">
                          <a:solidFill>
                            <a:schemeClr val="tx1"/>
                          </a:solidFill>
                        </a:rPr>
                        <a:t>HR Assessment Tool</a:t>
                      </a:r>
                    </a:p>
                    <a:p>
                      <a:pPr marL="171450" indent="-171450">
                        <a:buFont typeface="Arial" panose="020B0604020202020204" pitchFamily="34" charset="0"/>
                        <a:buChar char="•"/>
                      </a:pPr>
                      <a:r>
                        <a:rPr lang="en-US" sz="1100" dirty="0">
                          <a:solidFill>
                            <a:schemeClr val="tx1"/>
                          </a:solidFill>
                        </a:rPr>
                        <a:t>HR Training videos</a:t>
                      </a:r>
                    </a:p>
                    <a:p>
                      <a:pPr marL="171450" indent="-171450">
                        <a:buFont typeface="Arial" panose="020B0604020202020204" pitchFamily="34" charset="0"/>
                        <a:buChar char="•"/>
                      </a:pPr>
                      <a:r>
                        <a:rPr lang="en-US" sz="1100" dirty="0">
                          <a:solidFill>
                            <a:schemeClr val="tx1"/>
                          </a:solidFill>
                        </a:rPr>
                        <a:t>Employee Self-Service</a:t>
                      </a:r>
                    </a:p>
                    <a:p>
                      <a:pPr marL="171450" indent="-171450">
                        <a:buFont typeface="Arial" panose="020B0604020202020204" pitchFamily="34" charset="0"/>
                        <a:buChar char="•"/>
                      </a:pPr>
                      <a:r>
                        <a:rPr lang="en-US" sz="1100" dirty="0">
                          <a:solidFill>
                            <a:schemeClr val="tx1"/>
                          </a:solidFill>
                        </a:rPr>
                        <a:t>Electronic Onboarding</a:t>
                      </a:r>
                    </a:p>
                    <a:p>
                      <a:pPr marL="171450" indent="-171450">
                        <a:buFont typeface="Arial" panose="020B0604020202020204" pitchFamily="34" charset="0"/>
                        <a:buChar char="•"/>
                      </a:pPr>
                      <a:r>
                        <a:rPr lang="en-US" sz="1100" dirty="0">
                          <a:solidFill>
                            <a:schemeClr val="tx1"/>
                          </a:solidFill>
                        </a:rPr>
                        <a:t>Document storage, routing, and e-acknowledgment</a:t>
                      </a:r>
                    </a:p>
                    <a:p>
                      <a:pPr marL="171450" indent="-171450">
                        <a:buFont typeface="Arial" panose="020B0604020202020204" pitchFamily="34" charset="0"/>
                        <a:buChar char="•"/>
                      </a:pPr>
                      <a:r>
                        <a:rPr lang="en-US" sz="1100" dirty="0">
                          <a:solidFill>
                            <a:schemeClr val="tx1"/>
                          </a:solidFill>
                        </a:rPr>
                        <a:t>Documents eSignature</a:t>
                      </a:r>
                    </a:p>
                    <a:p>
                      <a:pPr marL="171450" indent="-171450">
                        <a:buFont typeface="Arial" panose="020B0604020202020204" pitchFamily="34" charset="0"/>
                        <a:buChar char="•"/>
                      </a:pPr>
                      <a:r>
                        <a:rPr lang="en-US" sz="1100" b="0" i="0" kern="1200" dirty="0">
                          <a:solidFill>
                            <a:schemeClr val="dk1"/>
                          </a:solidFill>
                          <a:effectLst/>
                          <a:latin typeface="+mn-lt"/>
                          <a:ea typeface="+mn-ea"/>
                          <a:cs typeface="+mn-cs"/>
                        </a:rPr>
                        <a:t>Proactive Health Management</a:t>
                      </a:r>
                      <a:endParaRPr lang="en-US" sz="900" dirty="0">
                        <a:solidFill>
                          <a:schemeClr val="tx1"/>
                        </a:solidFill>
                      </a:endParaRPr>
                    </a:p>
                  </a:txBody>
                  <a:tcPr marT="91440" marB="9144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r>
                        <a:rPr lang="en-US" sz="1100" dirty="0">
                          <a:solidFill>
                            <a:schemeClr val="tx1"/>
                          </a:solidFill>
                        </a:rPr>
                        <a:t>Tailored for businesses aiming to drive growth, manage employee performance, and align HR strategies with business objectives.</a:t>
                      </a:r>
                    </a:p>
                    <a:p>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Everything in </a:t>
                      </a:r>
                      <a:r>
                        <a:rPr lang="en-US" sz="1100" b="1" dirty="0">
                          <a:solidFill>
                            <a:schemeClr val="tx1"/>
                          </a:solidFill>
                        </a:rPr>
                        <a:t>Compliance Plan </a:t>
                      </a:r>
                      <a:r>
                        <a:rPr lang="en-US" sz="1100" dirty="0">
                          <a:solidFill>
                            <a:schemeClr val="tx1"/>
                          </a:solidFill>
                        </a:rPr>
                        <a:t>+</a:t>
                      </a:r>
                    </a:p>
                    <a:p>
                      <a:pPr marL="171450" indent="-171450">
                        <a:buFont typeface="Arial" panose="020B0604020202020204" pitchFamily="34" charset="0"/>
                        <a:buChar char="•"/>
                      </a:pPr>
                      <a:r>
                        <a:rPr lang="en-US" sz="1100" dirty="0">
                          <a:solidFill>
                            <a:schemeClr val="tx1"/>
                          </a:solidFill>
                        </a:rPr>
                        <a:t>Applicant Tracking</a:t>
                      </a:r>
                    </a:p>
                    <a:p>
                      <a:pPr marL="171450" indent="-171450">
                        <a:buFont typeface="Arial" panose="020B0604020202020204" pitchFamily="34" charset="0"/>
                        <a:buChar char="•"/>
                      </a:pPr>
                      <a:r>
                        <a:rPr lang="en-US" sz="1100" dirty="0">
                          <a:solidFill>
                            <a:schemeClr val="tx1"/>
                          </a:solidFill>
                        </a:rPr>
                        <a:t>Benefits Tracking</a:t>
                      </a:r>
                    </a:p>
                    <a:p>
                      <a:pPr marL="171450" indent="-171450">
                        <a:buFont typeface="Arial" panose="020B0604020202020204" pitchFamily="34" charset="0"/>
                        <a:buChar char="•"/>
                      </a:pPr>
                      <a:r>
                        <a:rPr lang="en-US" sz="1100" dirty="0">
                          <a:solidFill>
                            <a:schemeClr val="tx1"/>
                          </a:solidFill>
                        </a:rPr>
                        <a:t>Performance Management</a:t>
                      </a:r>
                    </a:p>
                    <a:p>
                      <a:pPr marL="171450" indent="-171450">
                        <a:buFont typeface="Arial" panose="020B0604020202020204" pitchFamily="34" charset="0"/>
                        <a:buChar char="•"/>
                      </a:pPr>
                      <a:r>
                        <a:rPr lang="en-US" sz="1100" dirty="0">
                          <a:solidFill>
                            <a:schemeClr val="tx1"/>
                          </a:solidFill>
                        </a:rPr>
                        <a:t>COBRA administration</a:t>
                      </a:r>
                    </a:p>
                  </a:txBody>
                  <a:tcPr marT="91440" marB="9144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Customized HR solutions built for your unique needs. Designed for businesses fully committed to growth and maximizing employee potential while ensuring every aspect of payroll and HR is optimized for success.</a:t>
                      </a:r>
                    </a:p>
                    <a:p>
                      <a:endParaRPr lang="en-US" sz="1100" b="0" dirty="0">
                        <a:solidFill>
                          <a:schemeClr val="tx1"/>
                        </a:solidFill>
                      </a:endParaRPr>
                    </a:p>
                    <a:p>
                      <a:r>
                        <a:rPr lang="en-US" sz="1100" b="0" dirty="0">
                          <a:solidFill>
                            <a:schemeClr val="tx1"/>
                          </a:solidFill>
                        </a:rPr>
                        <a:t>Everything in </a:t>
                      </a:r>
                      <a:r>
                        <a:rPr lang="en-US" sz="1100" b="1" dirty="0">
                          <a:solidFill>
                            <a:schemeClr val="tx1"/>
                          </a:solidFill>
                        </a:rPr>
                        <a:t>Strategic Plan</a:t>
                      </a:r>
                      <a:r>
                        <a:rPr lang="en-US" sz="1100" dirty="0">
                          <a:solidFill>
                            <a:schemeClr val="tx1"/>
                          </a:solidFill>
                        </a:rPr>
                        <a:t> +</a:t>
                      </a:r>
                    </a:p>
                    <a:p>
                      <a:pPr marL="171450" indent="-171450">
                        <a:buFont typeface="Arial" panose="020B0604020202020204" pitchFamily="34" charset="0"/>
                        <a:buChar char="•"/>
                      </a:pPr>
                      <a:r>
                        <a:rPr lang="en-US" sz="1100" dirty="0">
                          <a:solidFill>
                            <a:schemeClr val="tx1"/>
                          </a:solidFill>
                        </a:rPr>
                        <a:t>Garnishment Payments (5 incl)</a:t>
                      </a:r>
                    </a:p>
                    <a:p>
                      <a:pPr marL="171450" indent="-171450">
                        <a:buFont typeface="Arial" panose="020B0604020202020204" pitchFamily="34" charset="0"/>
                        <a:buChar char="•"/>
                      </a:pPr>
                      <a:r>
                        <a:rPr lang="en-US" sz="1100" dirty="0">
                          <a:solidFill>
                            <a:schemeClr val="tx1"/>
                          </a:solidFill>
                        </a:rPr>
                        <a:t>Wage analysis </a:t>
                      </a:r>
                    </a:p>
                    <a:p>
                      <a:pPr marL="171450" indent="-171450">
                        <a:buFont typeface="Arial" panose="020B0604020202020204" pitchFamily="34" charset="0"/>
                        <a:buChar char="•"/>
                      </a:pPr>
                      <a:r>
                        <a:rPr lang="en-US" sz="1100" dirty="0">
                          <a:solidFill>
                            <a:schemeClr val="tx1"/>
                          </a:solidFill>
                        </a:rPr>
                        <a:t>Custom Handbook </a:t>
                      </a:r>
                      <a:br>
                        <a:rPr lang="en-US" sz="1100" dirty="0">
                          <a:solidFill>
                            <a:schemeClr val="tx1"/>
                          </a:solidFill>
                        </a:rPr>
                      </a:br>
                      <a:r>
                        <a:rPr lang="en-US" sz="1100" dirty="0">
                          <a:solidFill>
                            <a:schemeClr val="tx1"/>
                          </a:solidFill>
                        </a:rPr>
                        <a:t>(English and Spanish)</a:t>
                      </a:r>
                    </a:p>
                    <a:p>
                      <a:pPr marL="171450" indent="-171450">
                        <a:buFont typeface="Arial" panose="020B0604020202020204" pitchFamily="34" charset="0"/>
                        <a:buChar char="•"/>
                      </a:pPr>
                      <a:r>
                        <a:rPr lang="en-US" sz="1100" dirty="0">
                          <a:solidFill>
                            <a:schemeClr val="tx1"/>
                          </a:solidFill>
                        </a:rPr>
                        <a:t>HR Advisor Desk (not a call center)</a:t>
                      </a:r>
                    </a:p>
                    <a:p>
                      <a:pPr marL="171450" indent="-171450">
                        <a:buFont typeface="Arial" panose="020B0604020202020204" pitchFamily="34" charset="0"/>
                        <a:buChar char="•"/>
                      </a:pPr>
                      <a:r>
                        <a:rPr lang="en-US" sz="1100" dirty="0">
                          <a:solidFill>
                            <a:schemeClr val="tx1"/>
                          </a:solidFill>
                        </a:rPr>
                        <a:t>Performance Management Training</a:t>
                      </a:r>
                    </a:p>
                    <a:p>
                      <a:pPr marL="171450" indent="-171450">
                        <a:buFont typeface="Arial" panose="020B0604020202020204" pitchFamily="34" charset="0"/>
                        <a:buChar char="•"/>
                      </a:pPr>
                      <a:r>
                        <a:rPr lang="en-US" sz="1100" dirty="0">
                          <a:solidFill>
                            <a:schemeClr val="tx1"/>
                          </a:solidFill>
                        </a:rPr>
                        <a:t>Anti-Harassment Training </a:t>
                      </a:r>
                      <a:br>
                        <a:rPr lang="en-US" sz="1100" dirty="0">
                          <a:solidFill>
                            <a:schemeClr val="tx1"/>
                          </a:solidFill>
                        </a:rPr>
                      </a:br>
                      <a:r>
                        <a:rPr lang="en-US" sz="1100" dirty="0">
                          <a:solidFill>
                            <a:schemeClr val="tx1"/>
                          </a:solidFill>
                        </a:rPr>
                        <a:t>(English and Spanish)</a:t>
                      </a:r>
                    </a:p>
                    <a:p>
                      <a:pPr marL="171450" indent="-171450">
                        <a:buFont typeface="Arial" panose="020B0604020202020204" pitchFamily="34" charset="0"/>
                        <a:buChar char="•"/>
                      </a:pPr>
                      <a:r>
                        <a:rPr lang="en-US" sz="1100" dirty="0">
                          <a:solidFill>
                            <a:schemeClr val="tx1"/>
                          </a:solidFill>
                        </a:rPr>
                        <a:t>Background checks</a:t>
                      </a:r>
                    </a:p>
                    <a:p>
                      <a:pPr marL="171450" indent="-171450">
                        <a:buFont typeface="Arial" panose="020B0604020202020204" pitchFamily="34" charset="0"/>
                        <a:buChar char="•"/>
                      </a:pPr>
                      <a:r>
                        <a:rPr lang="en-US" sz="1100" dirty="0">
                          <a:solidFill>
                            <a:schemeClr val="tx1"/>
                          </a:solidFill>
                        </a:rPr>
                        <a:t>FSA or HSA admin</a:t>
                      </a:r>
                      <a:br>
                        <a:rPr lang="en-US" sz="1100" dirty="0">
                          <a:solidFill>
                            <a:schemeClr val="tx1"/>
                          </a:solidFill>
                        </a:rPr>
                      </a:br>
                      <a:r>
                        <a:rPr lang="en-US" sz="1100" dirty="0">
                          <a:solidFill>
                            <a:schemeClr val="tx1"/>
                          </a:solidFill>
                        </a:rPr>
                        <a:t>(Requires enrollment)</a:t>
                      </a:r>
                    </a:p>
                    <a:p>
                      <a:pPr marL="171450" indent="-171450">
                        <a:buFont typeface="Arial" panose="020B0604020202020204" pitchFamily="34" charset="0"/>
                        <a:buChar char="•"/>
                      </a:pPr>
                      <a:endParaRPr lang="en-US" sz="1100" dirty="0">
                        <a:solidFill>
                          <a:schemeClr val="tx1"/>
                        </a:solidFill>
                      </a:endParaRPr>
                    </a:p>
                  </a:txBody>
                  <a:tcPr marT="91440" marB="9144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83789940"/>
                  </a:ext>
                </a:extLst>
              </a:tr>
            </a:tbl>
          </a:graphicData>
        </a:graphic>
      </p:graphicFrame>
      <p:sp>
        <p:nvSpPr>
          <p:cNvPr id="4" name="Title 3">
            <a:extLst>
              <a:ext uri="{FF2B5EF4-FFF2-40B4-BE49-F238E27FC236}">
                <a16:creationId xmlns:a16="http://schemas.microsoft.com/office/drawing/2014/main" id="{779BA5D4-3BAD-A218-1B81-3459BCB45DB4}"/>
              </a:ext>
            </a:extLst>
          </p:cNvPr>
          <p:cNvSpPr>
            <a:spLocks noGrp="1"/>
          </p:cNvSpPr>
          <p:nvPr>
            <p:ph type="title"/>
          </p:nvPr>
        </p:nvSpPr>
        <p:spPr/>
        <p:txBody>
          <a:bodyPr>
            <a:normAutofit/>
          </a:bodyPr>
          <a:lstStyle/>
          <a:p>
            <a:r>
              <a:rPr lang="en-US" dirty="0"/>
              <a:t>Proposed Plan</a:t>
            </a:r>
            <a:br>
              <a:rPr lang="en-US" dirty="0"/>
            </a:br>
            <a:r>
              <a:rPr lang="en-US" sz="2000" b="0" dirty="0" err="1">
                <a:solidFill>
                  <a:schemeClr val="accent1"/>
                </a:solidFill>
              </a:rPr>
              <a:t>www.asuresoftware.com</a:t>
            </a:r>
            <a:r>
              <a:rPr lang="en-US" sz="2000" b="0" dirty="0">
                <a:solidFill>
                  <a:schemeClr val="accent1"/>
                </a:solidFill>
              </a:rPr>
              <a:t>/view-plans</a:t>
            </a:r>
          </a:p>
        </p:txBody>
      </p:sp>
    </p:spTree>
    <p:extLst>
      <p:ext uri="{BB962C8B-B14F-4D97-AF65-F5344CB8AC3E}">
        <p14:creationId xmlns:p14="http://schemas.microsoft.com/office/powerpoint/2010/main" val="2485214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8167F-20CB-1B1C-F4BF-9E12551BFB8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DFF9AD3-42A6-A32A-D167-F56AC8AAA2A5}"/>
              </a:ext>
            </a:extLst>
          </p:cNvPr>
          <p:cNvSpPr>
            <a:spLocks noGrp="1"/>
          </p:cNvSpPr>
          <p:nvPr>
            <p:ph type="body" sz="quarter" idx="12"/>
          </p:nvPr>
        </p:nvSpPr>
        <p:spPr/>
        <p:txBody>
          <a:bodyPr/>
          <a:lstStyle/>
          <a:p>
            <a:r>
              <a:rPr lang="en-US" dirty="0"/>
              <a:t>Choosing the right partner requires more than alignment on product capabilities</a:t>
            </a:r>
          </a:p>
        </p:txBody>
      </p:sp>
      <p:sp>
        <p:nvSpPr>
          <p:cNvPr id="3" name="Title 2">
            <a:extLst>
              <a:ext uri="{FF2B5EF4-FFF2-40B4-BE49-F238E27FC236}">
                <a16:creationId xmlns:a16="http://schemas.microsoft.com/office/drawing/2014/main" id="{92AAE879-911A-8175-8F6F-861928929762}"/>
              </a:ext>
            </a:extLst>
          </p:cNvPr>
          <p:cNvSpPr>
            <a:spLocks noGrp="1"/>
          </p:cNvSpPr>
          <p:nvPr>
            <p:ph type="title"/>
          </p:nvPr>
        </p:nvSpPr>
        <p:spPr/>
        <p:txBody>
          <a:bodyPr>
            <a:normAutofit/>
          </a:bodyPr>
          <a:lstStyle/>
          <a:p>
            <a:r>
              <a:rPr lang="en-US" dirty="0"/>
              <a:t>Why is Asure?</a:t>
            </a:r>
          </a:p>
        </p:txBody>
      </p:sp>
    </p:spTree>
    <p:extLst>
      <p:ext uri="{BB962C8B-B14F-4D97-AF65-F5344CB8AC3E}">
        <p14:creationId xmlns:p14="http://schemas.microsoft.com/office/powerpoint/2010/main" val="1848559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3D23737-1BDF-F40D-45E7-6A5295622A92}"/>
              </a:ext>
            </a:extLst>
          </p:cNvPr>
          <p:cNvSpPr>
            <a:spLocks noGrp="1"/>
          </p:cNvSpPr>
          <p:nvPr>
            <p:ph type="body" sz="quarter" idx="12"/>
          </p:nvPr>
        </p:nvSpPr>
        <p:spPr>
          <a:xfrm>
            <a:off x="4352080" y="4096048"/>
            <a:ext cx="7022634" cy="544778"/>
          </a:xfrm>
        </p:spPr>
        <p:txBody>
          <a:bodyPr/>
          <a:lstStyle/>
          <a:p>
            <a:pPr algn="r"/>
            <a:r>
              <a:rPr lang="en-US" sz="2000" b="0" i="0" dirty="0">
                <a:effectLst/>
                <a:latin typeface="Open Sans" panose="020B0606030504020204" pitchFamily="34" charset="0"/>
              </a:rPr>
              <a:t>– Pat </a:t>
            </a:r>
            <a:r>
              <a:rPr lang="en-US" sz="2000" b="0" i="0" dirty="0" err="1">
                <a:effectLst/>
                <a:latin typeface="Open Sans" panose="020B0606030504020204" pitchFamily="34" charset="0"/>
              </a:rPr>
              <a:t>Goepel</a:t>
            </a:r>
            <a:r>
              <a:rPr lang="en-US" sz="2000" b="0" i="0" dirty="0">
                <a:effectLst/>
                <a:latin typeface="Open Sans" panose="020B0606030504020204" pitchFamily="34" charset="0"/>
              </a:rPr>
              <a:t>, Chairman and CEO at Asure</a:t>
            </a:r>
            <a:endParaRPr lang="en-US" sz="2000" dirty="0"/>
          </a:p>
        </p:txBody>
      </p:sp>
      <p:sp>
        <p:nvSpPr>
          <p:cNvPr id="4" name="Title 3">
            <a:extLst>
              <a:ext uri="{FF2B5EF4-FFF2-40B4-BE49-F238E27FC236}">
                <a16:creationId xmlns:a16="http://schemas.microsoft.com/office/drawing/2014/main" id="{9A7D63E5-C4EE-2C7C-C47B-F4911A8E531A}"/>
              </a:ext>
            </a:extLst>
          </p:cNvPr>
          <p:cNvSpPr>
            <a:spLocks noGrp="1"/>
          </p:cNvSpPr>
          <p:nvPr>
            <p:ph type="title"/>
          </p:nvPr>
        </p:nvSpPr>
        <p:spPr>
          <a:xfrm>
            <a:off x="4352080" y="2476982"/>
            <a:ext cx="7022635" cy="1552241"/>
          </a:xfrm>
        </p:spPr>
        <p:txBody>
          <a:bodyPr>
            <a:noAutofit/>
          </a:bodyPr>
          <a:lstStyle/>
          <a:p>
            <a:pPr fontAlgn="base"/>
            <a:r>
              <a:rPr lang="en-US" sz="2800" b="1" i="0" u="none" strike="noStrike" dirty="0">
                <a:effectLst/>
                <a:latin typeface="Montserrat" pitchFamily="2" charset="77"/>
              </a:rPr>
              <a:t>When it comes to growth,</a:t>
            </a:r>
            <a:r>
              <a:rPr lang="en-US" sz="2800" b="1" i="0" u="none" strike="noStrike" dirty="0">
                <a:solidFill>
                  <a:srgbClr val="333333"/>
                </a:solidFill>
                <a:effectLst/>
                <a:latin typeface="Montserrat" pitchFamily="2" charset="77"/>
              </a:rPr>
              <a:t> </a:t>
            </a:r>
            <a:r>
              <a:rPr lang="en-US" sz="2800" b="1" i="0" u="none" strike="noStrike" dirty="0">
                <a:solidFill>
                  <a:srgbClr val="FFFFFF"/>
                </a:solidFill>
                <a:effectLst/>
                <a:latin typeface="Montserrat" pitchFamily="2" charset="77"/>
              </a:rPr>
              <a:t>people and cash </a:t>
            </a:r>
            <a:r>
              <a:rPr lang="en-US" sz="2800" b="1" i="0" u="none" strike="noStrike" dirty="0">
                <a:effectLst/>
                <a:latin typeface="Montserrat" pitchFamily="2" charset="77"/>
              </a:rPr>
              <a:t>are</a:t>
            </a:r>
            <a:r>
              <a:rPr lang="en-US" sz="2800" b="1" i="0" u="none" strike="noStrike" dirty="0">
                <a:solidFill>
                  <a:srgbClr val="333333"/>
                </a:solidFill>
                <a:effectLst/>
                <a:latin typeface="Montserrat" pitchFamily="2" charset="77"/>
              </a:rPr>
              <a:t> </a:t>
            </a:r>
            <a:r>
              <a:rPr lang="en-US" sz="2800" b="1" i="0" u="none" strike="noStrike" dirty="0">
                <a:solidFill>
                  <a:srgbClr val="FFFFFF"/>
                </a:solidFill>
                <a:effectLst/>
                <a:latin typeface="Montserrat" pitchFamily="2" charset="77"/>
              </a:rPr>
              <a:t>scarce</a:t>
            </a:r>
            <a:r>
              <a:rPr lang="en-US" sz="2800" b="1" i="0" u="none" strike="noStrike" dirty="0">
                <a:effectLst/>
                <a:latin typeface="Montserrat" pitchFamily="2" charset="77"/>
              </a:rPr>
              <a:t>. Put all your people and money into growth and</a:t>
            </a:r>
            <a:r>
              <a:rPr lang="en-US" sz="2800" b="1" i="0" u="none" strike="noStrike" dirty="0">
                <a:solidFill>
                  <a:srgbClr val="333333"/>
                </a:solidFill>
                <a:effectLst/>
                <a:latin typeface="Montserrat" pitchFamily="2" charset="77"/>
              </a:rPr>
              <a:t> </a:t>
            </a:r>
            <a:r>
              <a:rPr lang="en-US" sz="2800" b="1" i="0" u="none" strike="noStrike" dirty="0">
                <a:solidFill>
                  <a:srgbClr val="FFFFFF"/>
                </a:solidFill>
                <a:effectLst/>
                <a:latin typeface="Montserrat" pitchFamily="2" charset="77"/>
              </a:rPr>
              <a:t>leave the admin burden to us</a:t>
            </a:r>
            <a:r>
              <a:rPr lang="en-US" sz="2800" b="1" i="0" u="none" strike="noStrike" dirty="0">
                <a:effectLst/>
                <a:latin typeface="Montserrat" pitchFamily="2" charset="77"/>
              </a:rPr>
              <a:t>.</a:t>
            </a:r>
            <a:endParaRPr lang="en-US" sz="2800" dirty="0"/>
          </a:p>
        </p:txBody>
      </p:sp>
      <p:pic>
        <p:nvPicPr>
          <p:cNvPr id="3074" name="Picture 2">
            <a:extLst>
              <a:ext uri="{FF2B5EF4-FFF2-40B4-BE49-F238E27FC236}">
                <a16:creationId xmlns:a16="http://schemas.microsoft.com/office/drawing/2014/main" id="{EDB3632E-E908-BB52-ABF0-0A9E93C93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76" y="1369323"/>
            <a:ext cx="4157727" cy="383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584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A07153A-E4B3-7906-9BE8-C1D889908F85}"/>
              </a:ext>
            </a:extLst>
          </p:cNvPr>
          <p:cNvSpPr>
            <a:spLocks noGrp="1"/>
          </p:cNvSpPr>
          <p:nvPr>
            <p:ph sz="quarter" idx="15"/>
          </p:nvPr>
        </p:nvSpPr>
        <p:spPr>
          <a:xfrm>
            <a:off x="803274" y="1437156"/>
            <a:ext cx="10238974" cy="1037894"/>
          </a:xfrm>
        </p:spPr>
        <p:txBody>
          <a:bodyPr/>
          <a:lstStyle/>
          <a:p>
            <a:pPr marL="0" indent="0">
              <a:buNone/>
            </a:pPr>
            <a:r>
              <a:rPr lang="en-US" dirty="0"/>
              <a:t>Asure has helped thousands of small businesses access more than $1 Billion in employer tax credits</a:t>
            </a:r>
          </a:p>
          <a:p>
            <a:pPr marL="0" indent="0">
              <a:buNone/>
            </a:pPr>
            <a:endParaRPr lang="en-US" dirty="0"/>
          </a:p>
        </p:txBody>
      </p:sp>
      <p:sp>
        <p:nvSpPr>
          <p:cNvPr id="2" name="Title 1">
            <a:extLst>
              <a:ext uri="{FF2B5EF4-FFF2-40B4-BE49-F238E27FC236}">
                <a16:creationId xmlns:a16="http://schemas.microsoft.com/office/drawing/2014/main" id="{D9B95B80-00A8-2462-1CCF-4E466AB4FB5D}"/>
              </a:ext>
            </a:extLst>
          </p:cNvPr>
          <p:cNvSpPr>
            <a:spLocks noGrp="1"/>
          </p:cNvSpPr>
          <p:nvPr>
            <p:ph type="title"/>
          </p:nvPr>
        </p:nvSpPr>
        <p:spPr/>
        <p:txBody>
          <a:bodyPr/>
          <a:lstStyle/>
          <a:p>
            <a:r>
              <a:rPr lang="en-US" dirty="0"/>
              <a:t>Why Asure? </a:t>
            </a:r>
            <a:r>
              <a:rPr lang="en-US" dirty="0">
                <a:solidFill>
                  <a:schemeClr val="accent1"/>
                </a:solidFill>
              </a:rPr>
              <a:t>Money Talks</a:t>
            </a:r>
          </a:p>
        </p:txBody>
      </p:sp>
      <p:grpSp>
        <p:nvGrpSpPr>
          <p:cNvPr id="54" name="Group 53">
            <a:extLst>
              <a:ext uri="{FF2B5EF4-FFF2-40B4-BE49-F238E27FC236}">
                <a16:creationId xmlns:a16="http://schemas.microsoft.com/office/drawing/2014/main" id="{1B195F06-75BC-CB15-61FD-BBB7939CCCD4}"/>
              </a:ext>
            </a:extLst>
          </p:cNvPr>
          <p:cNvGrpSpPr/>
          <p:nvPr/>
        </p:nvGrpSpPr>
        <p:grpSpPr>
          <a:xfrm>
            <a:off x="0" y="2475050"/>
            <a:ext cx="12192000" cy="3881387"/>
            <a:chOff x="0" y="2534857"/>
            <a:chExt cx="12192000" cy="3881387"/>
          </a:xfrm>
        </p:grpSpPr>
        <p:grpSp>
          <p:nvGrpSpPr>
            <p:cNvPr id="53" name="Group 52">
              <a:extLst>
                <a:ext uri="{FF2B5EF4-FFF2-40B4-BE49-F238E27FC236}">
                  <a16:creationId xmlns:a16="http://schemas.microsoft.com/office/drawing/2014/main" id="{79474F0A-4A30-DFC8-FC86-30B11F972547}"/>
                </a:ext>
              </a:extLst>
            </p:cNvPr>
            <p:cNvGrpSpPr/>
            <p:nvPr/>
          </p:nvGrpSpPr>
          <p:grpSpPr>
            <a:xfrm>
              <a:off x="0" y="5144612"/>
              <a:ext cx="12192000" cy="1271632"/>
              <a:chOff x="0" y="5144612"/>
              <a:chExt cx="12192000" cy="1271632"/>
            </a:xfrm>
          </p:grpSpPr>
          <p:pic>
            <p:nvPicPr>
              <p:cNvPr id="25" name="Picture 24" descr="A person and children raising their hands&#10;&#10;Description automatically generated">
                <a:extLst>
                  <a:ext uri="{FF2B5EF4-FFF2-40B4-BE49-F238E27FC236}">
                    <a16:creationId xmlns:a16="http://schemas.microsoft.com/office/drawing/2014/main" id="{86A09108-66B6-E183-52F1-22FD1B48DEC1}"/>
                  </a:ext>
                </a:extLst>
              </p:cNvPr>
              <p:cNvPicPr>
                <a:picLocks noChangeAspect="1"/>
              </p:cNvPicPr>
              <p:nvPr/>
            </p:nvPicPr>
            <p:blipFill>
              <a:blip r:embed="rId2"/>
              <a:stretch>
                <a:fillRect/>
              </a:stretch>
            </p:blipFill>
            <p:spPr>
              <a:xfrm>
                <a:off x="0" y="5144612"/>
                <a:ext cx="2420334" cy="1271632"/>
              </a:xfrm>
              <a:prstGeom prst="rect">
                <a:avLst/>
              </a:prstGeom>
            </p:spPr>
          </p:pic>
          <p:pic>
            <p:nvPicPr>
              <p:cNvPr id="31" name="Picture 30" descr="A close-up of a cleaning company&#10;&#10;Description automatically generated">
                <a:extLst>
                  <a:ext uri="{FF2B5EF4-FFF2-40B4-BE49-F238E27FC236}">
                    <a16:creationId xmlns:a16="http://schemas.microsoft.com/office/drawing/2014/main" id="{891CE339-DBC6-8330-E46E-ED28A5C21CBF}"/>
                  </a:ext>
                </a:extLst>
              </p:cNvPr>
              <p:cNvPicPr>
                <a:picLocks noChangeAspect="1"/>
              </p:cNvPicPr>
              <p:nvPr/>
            </p:nvPicPr>
            <p:blipFill>
              <a:blip r:embed="rId3"/>
              <a:stretch>
                <a:fillRect/>
              </a:stretch>
            </p:blipFill>
            <p:spPr>
              <a:xfrm>
                <a:off x="2442917" y="5144612"/>
                <a:ext cx="2420334" cy="1271632"/>
              </a:xfrm>
              <a:prstGeom prst="rect">
                <a:avLst/>
              </a:prstGeom>
            </p:spPr>
          </p:pic>
          <p:pic>
            <p:nvPicPr>
              <p:cNvPr id="33" name="Picture 32" descr="A pizza with a price tag&#10;&#10;Description automatically generated">
                <a:extLst>
                  <a:ext uri="{FF2B5EF4-FFF2-40B4-BE49-F238E27FC236}">
                    <a16:creationId xmlns:a16="http://schemas.microsoft.com/office/drawing/2014/main" id="{F8005D76-48AC-4A68-5C9E-C1F8DFB76F4B}"/>
                  </a:ext>
                </a:extLst>
              </p:cNvPr>
              <p:cNvPicPr>
                <a:picLocks noChangeAspect="1"/>
              </p:cNvPicPr>
              <p:nvPr/>
            </p:nvPicPr>
            <p:blipFill>
              <a:blip r:embed="rId4"/>
              <a:stretch>
                <a:fillRect/>
              </a:stretch>
            </p:blipFill>
            <p:spPr>
              <a:xfrm>
                <a:off x="4885834" y="5144612"/>
                <a:ext cx="2420334" cy="1270676"/>
              </a:xfrm>
              <a:prstGeom prst="rect">
                <a:avLst/>
              </a:prstGeom>
            </p:spPr>
          </p:pic>
          <p:pic>
            <p:nvPicPr>
              <p:cNvPr id="35" name="Picture 34" descr="A group of kids running in the woods&#10;&#10;Description automatically generated">
                <a:extLst>
                  <a:ext uri="{FF2B5EF4-FFF2-40B4-BE49-F238E27FC236}">
                    <a16:creationId xmlns:a16="http://schemas.microsoft.com/office/drawing/2014/main" id="{C1C98A05-5C56-486C-3DC0-5FEA51046A54}"/>
                  </a:ext>
                </a:extLst>
              </p:cNvPr>
              <p:cNvPicPr>
                <a:picLocks noChangeAspect="1"/>
              </p:cNvPicPr>
              <p:nvPr/>
            </p:nvPicPr>
            <p:blipFill>
              <a:blip r:embed="rId5"/>
              <a:stretch>
                <a:fillRect/>
              </a:stretch>
            </p:blipFill>
            <p:spPr>
              <a:xfrm>
                <a:off x="7328751" y="5144612"/>
                <a:ext cx="2420334" cy="1270676"/>
              </a:xfrm>
              <a:prstGeom prst="rect">
                <a:avLst/>
              </a:prstGeom>
            </p:spPr>
          </p:pic>
          <p:pic>
            <p:nvPicPr>
              <p:cNvPr id="37" name="Picture 36" descr="A person getting her hair done&#10;&#10;Description automatically generated">
                <a:extLst>
                  <a:ext uri="{FF2B5EF4-FFF2-40B4-BE49-F238E27FC236}">
                    <a16:creationId xmlns:a16="http://schemas.microsoft.com/office/drawing/2014/main" id="{13DCE618-C485-98B4-945F-22A92D77DDE1}"/>
                  </a:ext>
                </a:extLst>
              </p:cNvPr>
              <p:cNvPicPr>
                <a:picLocks noChangeAspect="1"/>
              </p:cNvPicPr>
              <p:nvPr/>
            </p:nvPicPr>
            <p:blipFill>
              <a:blip r:embed="rId6"/>
              <a:stretch>
                <a:fillRect/>
              </a:stretch>
            </p:blipFill>
            <p:spPr>
              <a:xfrm>
                <a:off x="9771666" y="5144612"/>
                <a:ext cx="2420334" cy="1270676"/>
              </a:xfrm>
              <a:prstGeom prst="rect">
                <a:avLst/>
              </a:prstGeom>
            </p:spPr>
          </p:pic>
        </p:grpSp>
        <p:grpSp>
          <p:nvGrpSpPr>
            <p:cNvPr id="51" name="Group 50">
              <a:extLst>
                <a:ext uri="{FF2B5EF4-FFF2-40B4-BE49-F238E27FC236}">
                  <a16:creationId xmlns:a16="http://schemas.microsoft.com/office/drawing/2014/main" id="{F377F997-8A30-C434-3763-538FCD387FB9}"/>
                </a:ext>
              </a:extLst>
            </p:cNvPr>
            <p:cNvGrpSpPr/>
            <p:nvPr/>
          </p:nvGrpSpPr>
          <p:grpSpPr>
            <a:xfrm>
              <a:off x="0" y="3839734"/>
              <a:ext cx="12192000" cy="1271632"/>
              <a:chOff x="0" y="3844111"/>
              <a:chExt cx="12192000" cy="1271632"/>
            </a:xfrm>
          </p:grpSpPr>
          <p:pic>
            <p:nvPicPr>
              <p:cNvPr id="23" name="Picture 22" descr="A cruise ship in the ocean&#10;&#10;Description automatically generated">
                <a:extLst>
                  <a:ext uri="{FF2B5EF4-FFF2-40B4-BE49-F238E27FC236}">
                    <a16:creationId xmlns:a16="http://schemas.microsoft.com/office/drawing/2014/main" id="{4021B6C8-E0AD-0A63-D6CB-EC9EF13D03CE}"/>
                  </a:ext>
                </a:extLst>
              </p:cNvPr>
              <p:cNvPicPr>
                <a:picLocks noChangeAspect="1"/>
              </p:cNvPicPr>
              <p:nvPr/>
            </p:nvPicPr>
            <p:blipFill>
              <a:blip r:embed="rId7"/>
              <a:stretch>
                <a:fillRect/>
              </a:stretch>
            </p:blipFill>
            <p:spPr>
              <a:xfrm>
                <a:off x="0" y="3844111"/>
                <a:ext cx="2420334" cy="1271632"/>
              </a:xfrm>
              <a:prstGeom prst="rect">
                <a:avLst/>
              </a:prstGeom>
            </p:spPr>
          </p:pic>
          <p:pic>
            <p:nvPicPr>
              <p:cNvPr id="29" name="Picture 28" descr="A group of people playing basketball&#10;&#10;Description automatically generated">
                <a:extLst>
                  <a:ext uri="{FF2B5EF4-FFF2-40B4-BE49-F238E27FC236}">
                    <a16:creationId xmlns:a16="http://schemas.microsoft.com/office/drawing/2014/main" id="{13173948-C611-EA4D-9052-9A715688FCEE}"/>
                  </a:ext>
                </a:extLst>
              </p:cNvPr>
              <p:cNvPicPr>
                <a:picLocks noChangeAspect="1"/>
              </p:cNvPicPr>
              <p:nvPr/>
            </p:nvPicPr>
            <p:blipFill>
              <a:blip r:embed="rId8"/>
              <a:stretch>
                <a:fillRect/>
              </a:stretch>
            </p:blipFill>
            <p:spPr>
              <a:xfrm>
                <a:off x="2442916" y="3844111"/>
                <a:ext cx="2420334" cy="1271632"/>
              </a:xfrm>
              <a:prstGeom prst="rect">
                <a:avLst/>
              </a:prstGeom>
            </p:spPr>
          </p:pic>
          <p:pic>
            <p:nvPicPr>
              <p:cNvPr id="39" name="Picture 38" descr="A sign with a large blue circle and a blue circle&#10;&#10;Description automatically generated with medium confidence">
                <a:extLst>
                  <a:ext uri="{FF2B5EF4-FFF2-40B4-BE49-F238E27FC236}">
                    <a16:creationId xmlns:a16="http://schemas.microsoft.com/office/drawing/2014/main" id="{945390F7-DE4D-51C5-B4D4-12C703196DCA}"/>
                  </a:ext>
                </a:extLst>
              </p:cNvPr>
              <p:cNvPicPr>
                <a:picLocks noChangeAspect="1"/>
              </p:cNvPicPr>
              <p:nvPr/>
            </p:nvPicPr>
            <p:blipFill>
              <a:blip r:embed="rId9"/>
              <a:stretch>
                <a:fillRect/>
              </a:stretch>
            </p:blipFill>
            <p:spPr>
              <a:xfrm>
                <a:off x="4885833" y="3844111"/>
                <a:ext cx="2420334" cy="1270676"/>
              </a:xfrm>
              <a:prstGeom prst="rect">
                <a:avLst/>
              </a:prstGeom>
            </p:spPr>
          </p:pic>
          <p:pic>
            <p:nvPicPr>
              <p:cNvPr id="43" name="Picture 42" descr="A restaurant with tables and chairs&#10;&#10;Description automatically generated">
                <a:extLst>
                  <a:ext uri="{FF2B5EF4-FFF2-40B4-BE49-F238E27FC236}">
                    <a16:creationId xmlns:a16="http://schemas.microsoft.com/office/drawing/2014/main" id="{BBE3B61B-1205-7AA7-74BA-795FB3E68188}"/>
                  </a:ext>
                </a:extLst>
              </p:cNvPr>
              <p:cNvPicPr>
                <a:picLocks noChangeAspect="1"/>
              </p:cNvPicPr>
              <p:nvPr/>
            </p:nvPicPr>
            <p:blipFill>
              <a:blip r:embed="rId10"/>
              <a:stretch>
                <a:fillRect/>
              </a:stretch>
            </p:blipFill>
            <p:spPr>
              <a:xfrm>
                <a:off x="7328750" y="3844111"/>
                <a:ext cx="2420334" cy="1270676"/>
              </a:xfrm>
              <a:prstGeom prst="rect">
                <a:avLst/>
              </a:prstGeom>
            </p:spPr>
          </p:pic>
          <p:pic>
            <p:nvPicPr>
              <p:cNvPr id="45" name="Picture 44" descr="A close-up of a roof&#10;&#10;Description automatically generated">
                <a:extLst>
                  <a:ext uri="{FF2B5EF4-FFF2-40B4-BE49-F238E27FC236}">
                    <a16:creationId xmlns:a16="http://schemas.microsoft.com/office/drawing/2014/main" id="{242FA856-4925-091E-9CF3-4CAEB2C64D56}"/>
                  </a:ext>
                </a:extLst>
              </p:cNvPr>
              <p:cNvPicPr>
                <a:picLocks noChangeAspect="1"/>
              </p:cNvPicPr>
              <p:nvPr/>
            </p:nvPicPr>
            <p:blipFill>
              <a:blip r:embed="rId11"/>
              <a:stretch>
                <a:fillRect/>
              </a:stretch>
            </p:blipFill>
            <p:spPr>
              <a:xfrm>
                <a:off x="9771666" y="3844111"/>
                <a:ext cx="2420334" cy="1270676"/>
              </a:xfrm>
              <a:prstGeom prst="rect">
                <a:avLst/>
              </a:prstGeom>
            </p:spPr>
          </p:pic>
        </p:grpSp>
        <p:grpSp>
          <p:nvGrpSpPr>
            <p:cNvPr id="52" name="Group 51">
              <a:extLst>
                <a:ext uri="{FF2B5EF4-FFF2-40B4-BE49-F238E27FC236}">
                  <a16:creationId xmlns:a16="http://schemas.microsoft.com/office/drawing/2014/main" id="{0358F355-D2B6-7821-DE39-EFB3FC9D9740}"/>
                </a:ext>
              </a:extLst>
            </p:cNvPr>
            <p:cNvGrpSpPr/>
            <p:nvPr/>
          </p:nvGrpSpPr>
          <p:grpSpPr>
            <a:xfrm>
              <a:off x="0" y="2534857"/>
              <a:ext cx="12192000" cy="1271632"/>
              <a:chOff x="0" y="2534857"/>
              <a:chExt cx="12192000" cy="1271632"/>
            </a:xfrm>
          </p:grpSpPr>
          <p:pic>
            <p:nvPicPr>
              <p:cNvPr id="19" name="Picture 18" descr="A person wearing a white suit and gloves spraying pesticides&#10;&#10;Description automatically generated">
                <a:extLst>
                  <a:ext uri="{FF2B5EF4-FFF2-40B4-BE49-F238E27FC236}">
                    <a16:creationId xmlns:a16="http://schemas.microsoft.com/office/drawing/2014/main" id="{11D02EF3-607F-81EB-99D6-A7E8E85D7955}"/>
                  </a:ext>
                </a:extLst>
              </p:cNvPr>
              <p:cNvPicPr>
                <a:picLocks noChangeAspect="1"/>
              </p:cNvPicPr>
              <p:nvPr/>
            </p:nvPicPr>
            <p:blipFill>
              <a:blip r:embed="rId12"/>
              <a:stretch>
                <a:fillRect/>
              </a:stretch>
            </p:blipFill>
            <p:spPr>
              <a:xfrm>
                <a:off x="0" y="2534857"/>
                <a:ext cx="2420334" cy="1271632"/>
              </a:xfrm>
              <a:prstGeom prst="rect">
                <a:avLst/>
              </a:prstGeom>
            </p:spPr>
          </p:pic>
          <p:pic>
            <p:nvPicPr>
              <p:cNvPr id="27" name="Picture 26" descr="A person preparing food on a table&#10;&#10;Description automatically generated">
                <a:extLst>
                  <a:ext uri="{FF2B5EF4-FFF2-40B4-BE49-F238E27FC236}">
                    <a16:creationId xmlns:a16="http://schemas.microsoft.com/office/drawing/2014/main" id="{2630B3A0-BC7E-B630-5C8E-4A83688C9EDC}"/>
                  </a:ext>
                </a:extLst>
              </p:cNvPr>
              <p:cNvPicPr>
                <a:picLocks noChangeAspect="1"/>
              </p:cNvPicPr>
              <p:nvPr/>
            </p:nvPicPr>
            <p:blipFill>
              <a:blip r:embed="rId13"/>
              <a:stretch>
                <a:fillRect/>
              </a:stretch>
            </p:blipFill>
            <p:spPr>
              <a:xfrm>
                <a:off x="2442917" y="2534857"/>
                <a:ext cx="2420334" cy="1271632"/>
              </a:xfrm>
              <a:prstGeom prst="rect">
                <a:avLst/>
              </a:prstGeom>
            </p:spPr>
          </p:pic>
          <p:pic>
            <p:nvPicPr>
              <p:cNvPr id="41" name="Picture 40" descr="A person working on a machine&#10;&#10;Description automatically generated">
                <a:extLst>
                  <a:ext uri="{FF2B5EF4-FFF2-40B4-BE49-F238E27FC236}">
                    <a16:creationId xmlns:a16="http://schemas.microsoft.com/office/drawing/2014/main" id="{85622C71-CE17-276C-0642-067157F60AD4}"/>
                  </a:ext>
                </a:extLst>
              </p:cNvPr>
              <p:cNvPicPr>
                <a:picLocks noChangeAspect="1"/>
              </p:cNvPicPr>
              <p:nvPr/>
            </p:nvPicPr>
            <p:blipFill>
              <a:blip r:embed="rId14"/>
              <a:stretch>
                <a:fillRect/>
              </a:stretch>
            </p:blipFill>
            <p:spPr>
              <a:xfrm>
                <a:off x="4885833" y="2534857"/>
                <a:ext cx="2420334" cy="1270676"/>
              </a:xfrm>
              <a:prstGeom prst="rect">
                <a:avLst/>
              </a:prstGeom>
            </p:spPr>
          </p:pic>
          <p:pic>
            <p:nvPicPr>
              <p:cNvPr id="47" name="Picture 46" descr="A close-up of a person holding a pencil and a computer&#10;&#10;Description automatically generated">
                <a:extLst>
                  <a:ext uri="{FF2B5EF4-FFF2-40B4-BE49-F238E27FC236}">
                    <a16:creationId xmlns:a16="http://schemas.microsoft.com/office/drawing/2014/main" id="{1CCA84E0-A6C5-9E3C-B93B-029FBDE7DEEF}"/>
                  </a:ext>
                </a:extLst>
              </p:cNvPr>
              <p:cNvPicPr>
                <a:picLocks noChangeAspect="1"/>
              </p:cNvPicPr>
              <p:nvPr/>
            </p:nvPicPr>
            <p:blipFill>
              <a:blip r:embed="rId15"/>
              <a:stretch>
                <a:fillRect/>
              </a:stretch>
            </p:blipFill>
            <p:spPr>
              <a:xfrm>
                <a:off x="7328750" y="2534857"/>
                <a:ext cx="2420334" cy="1270676"/>
              </a:xfrm>
              <a:prstGeom prst="rect">
                <a:avLst/>
              </a:prstGeom>
            </p:spPr>
          </p:pic>
          <p:pic>
            <p:nvPicPr>
              <p:cNvPr id="49" name="Picture 48" descr="A person writing on a clipboard&#10;&#10;Description automatically generated">
                <a:extLst>
                  <a:ext uri="{FF2B5EF4-FFF2-40B4-BE49-F238E27FC236}">
                    <a16:creationId xmlns:a16="http://schemas.microsoft.com/office/drawing/2014/main" id="{71B83B6C-2034-5C25-D894-C9F17698C982}"/>
                  </a:ext>
                </a:extLst>
              </p:cNvPr>
              <p:cNvPicPr>
                <a:picLocks noChangeAspect="1"/>
              </p:cNvPicPr>
              <p:nvPr/>
            </p:nvPicPr>
            <p:blipFill>
              <a:blip r:embed="rId16"/>
              <a:stretch>
                <a:fillRect/>
              </a:stretch>
            </p:blipFill>
            <p:spPr>
              <a:xfrm>
                <a:off x="9771666" y="2534857"/>
                <a:ext cx="2420334" cy="1270676"/>
              </a:xfrm>
              <a:prstGeom prst="rect">
                <a:avLst/>
              </a:prstGeom>
            </p:spPr>
          </p:pic>
        </p:grpSp>
      </p:grpSp>
    </p:spTree>
    <p:extLst>
      <p:ext uri="{BB962C8B-B14F-4D97-AF65-F5344CB8AC3E}">
        <p14:creationId xmlns:p14="http://schemas.microsoft.com/office/powerpoint/2010/main" val="197552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95B80-00A8-2462-1CCF-4E466AB4FB5D}"/>
              </a:ext>
            </a:extLst>
          </p:cNvPr>
          <p:cNvSpPr>
            <a:spLocks noGrp="1"/>
          </p:cNvSpPr>
          <p:nvPr>
            <p:ph type="title"/>
          </p:nvPr>
        </p:nvSpPr>
        <p:spPr/>
        <p:txBody>
          <a:bodyPr/>
          <a:lstStyle/>
          <a:p>
            <a:r>
              <a:rPr lang="en-US" dirty="0"/>
              <a:t>Why Asure? </a:t>
            </a:r>
            <a:r>
              <a:rPr lang="en-US" dirty="0">
                <a:solidFill>
                  <a:schemeClr val="accent1"/>
                </a:solidFill>
              </a:rPr>
              <a:t>Better Support</a:t>
            </a:r>
          </a:p>
        </p:txBody>
      </p:sp>
      <p:sp>
        <p:nvSpPr>
          <p:cNvPr id="3" name="Oval 2">
            <a:extLst>
              <a:ext uri="{FF2B5EF4-FFF2-40B4-BE49-F238E27FC236}">
                <a16:creationId xmlns:a16="http://schemas.microsoft.com/office/drawing/2014/main" id="{3D63D795-1693-1112-1C56-0153CFEB1623}"/>
              </a:ext>
            </a:extLst>
          </p:cNvPr>
          <p:cNvSpPr>
            <a:spLocks noChangeAspect="1"/>
          </p:cNvSpPr>
          <p:nvPr/>
        </p:nvSpPr>
        <p:spPr>
          <a:xfrm>
            <a:off x="706021" y="3004376"/>
            <a:ext cx="2103120" cy="2103120"/>
          </a:xfrm>
          <a:prstGeom prst="ellipse">
            <a:avLst/>
          </a:prstGeom>
          <a:noFill/>
          <a:ln w="38100">
            <a:solidFill>
              <a:schemeClr val="accent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470A59B7-0F70-A085-F819-BBC89AF85974}"/>
              </a:ext>
            </a:extLst>
          </p:cNvPr>
          <p:cNvCxnSpPr>
            <a:cxnSpLocks/>
          </p:cNvCxnSpPr>
          <p:nvPr/>
        </p:nvCxnSpPr>
        <p:spPr>
          <a:xfrm>
            <a:off x="1757581" y="3012308"/>
            <a:ext cx="0" cy="1107220"/>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F70C494-3365-793B-8DD6-285DC20399E7}"/>
              </a:ext>
            </a:extLst>
          </p:cNvPr>
          <p:cNvCxnSpPr>
            <a:cxnSpLocks/>
          </p:cNvCxnSpPr>
          <p:nvPr/>
        </p:nvCxnSpPr>
        <p:spPr>
          <a:xfrm flipH="1">
            <a:off x="917264" y="4088529"/>
            <a:ext cx="891405" cy="546225"/>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0F762AF-ECD6-41A6-8F66-2F81349CFC37}"/>
              </a:ext>
            </a:extLst>
          </p:cNvPr>
          <p:cNvCxnSpPr>
            <a:cxnSpLocks/>
          </p:cNvCxnSpPr>
          <p:nvPr/>
        </p:nvCxnSpPr>
        <p:spPr>
          <a:xfrm flipH="1" flipV="1">
            <a:off x="1826414" y="4088529"/>
            <a:ext cx="895806" cy="546225"/>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CDBC861E-FA04-D92E-984A-1326DEB0B608}"/>
              </a:ext>
            </a:extLst>
          </p:cNvPr>
          <p:cNvSpPr/>
          <p:nvPr/>
        </p:nvSpPr>
        <p:spPr>
          <a:xfrm>
            <a:off x="1313111" y="3644059"/>
            <a:ext cx="914400" cy="914400"/>
          </a:xfrm>
          <a:custGeom>
            <a:avLst/>
            <a:gdLst>
              <a:gd name="connsiteX0" fmla="*/ 0 w 1045810"/>
              <a:gd name="connsiteY0" fmla="*/ 522905 h 1045810"/>
              <a:gd name="connsiteX1" fmla="*/ 522905 w 1045810"/>
              <a:gd name="connsiteY1" fmla="*/ 0 h 1045810"/>
              <a:gd name="connsiteX2" fmla="*/ 1045810 w 1045810"/>
              <a:gd name="connsiteY2" fmla="*/ 522905 h 1045810"/>
              <a:gd name="connsiteX3" fmla="*/ 522905 w 1045810"/>
              <a:gd name="connsiteY3" fmla="*/ 1045810 h 1045810"/>
              <a:gd name="connsiteX4" fmla="*/ 0 w 1045810"/>
              <a:gd name="connsiteY4" fmla="*/ 522905 h 1045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810" h="1045810">
                <a:moveTo>
                  <a:pt x="0" y="522905"/>
                </a:moveTo>
                <a:cubicBezTo>
                  <a:pt x="0" y="234113"/>
                  <a:pt x="234113" y="0"/>
                  <a:pt x="522905" y="0"/>
                </a:cubicBezTo>
                <a:cubicBezTo>
                  <a:pt x="811697" y="0"/>
                  <a:pt x="1045810" y="234113"/>
                  <a:pt x="1045810" y="522905"/>
                </a:cubicBezTo>
                <a:cubicBezTo>
                  <a:pt x="1045810" y="811697"/>
                  <a:pt x="811697" y="1045810"/>
                  <a:pt x="522905" y="1045810"/>
                </a:cubicBezTo>
                <a:cubicBezTo>
                  <a:pt x="234113" y="1045810"/>
                  <a:pt x="0" y="811697"/>
                  <a:pt x="0" y="522905"/>
                </a:cubicBez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178555" tIns="178555" rIns="178555" bIns="178555" numCol="1" spcCol="1270" anchor="ctr" anchorCtr="0">
            <a:noAutofit/>
          </a:bodyPr>
          <a:lstStyle/>
          <a:p>
            <a:pPr marL="0" lvl="0" indent="0" algn="ctr" defTabSz="889000">
              <a:lnSpc>
                <a:spcPct val="90000"/>
              </a:lnSpc>
              <a:spcBef>
                <a:spcPct val="0"/>
              </a:spcBef>
              <a:spcAft>
                <a:spcPct val="35000"/>
              </a:spcAft>
              <a:buNone/>
            </a:pPr>
            <a:r>
              <a:rPr lang="en-US" sz="2000" kern="1200"/>
              <a:t>Client</a:t>
            </a:r>
            <a:endParaRPr lang="en-US" sz="3600" kern="1200"/>
          </a:p>
        </p:txBody>
      </p:sp>
      <p:sp>
        <p:nvSpPr>
          <p:cNvPr id="9" name="Freeform 8">
            <a:extLst>
              <a:ext uri="{FF2B5EF4-FFF2-40B4-BE49-F238E27FC236}">
                <a16:creationId xmlns:a16="http://schemas.microsoft.com/office/drawing/2014/main" id="{5F294AD3-5298-D0B2-7339-F50E396B134D}"/>
              </a:ext>
            </a:extLst>
          </p:cNvPr>
          <p:cNvSpPr/>
          <p:nvPr/>
        </p:nvSpPr>
        <p:spPr>
          <a:xfrm>
            <a:off x="1341638" y="2626285"/>
            <a:ext cx="822960" cy="822960"/>
          </a:xfrm>
          <a:custGeom>
            <a:avLst/>
            <a:gdLst>
              <a:gd name="connsiteX0" fmla="*/ 0 w 732067"/>
              <a:gd name="connsiteY0" fmla="*/ 366034 h 732067"/>
              <a:gd name="connsiteX1" fmla="*/ 366034 w 732067"/>
              <a:gd name="connsiteY1" fmla="*/ 0 h 732067"/>
              <a:gd name="connsiteX2" fmla="*/ 732068 w 732067"/>
              <a:gd name="connsiteY2" fmla="*/ 366034 h 732067"/>
              <a:gd name="connsiteX3" fmla="*/ 366034 w 732067"/>
              <a:gd name="connsiteY3" fmla="*/ 732068 h 732067"/>
              <a:gd name="connsiteX4" fmla="*/ 0 w 732067"/>
              <a:gd name="connsiteY4" fmla="*/ 366034 h 73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067" h="732067">
                <a:moveTo>
                  <a:pt x="0" y="366034"/>
                </a:moveTo>
                <a:cubicBezTo>
                  <a:pt x="0" y="163879"/>
                  <a:pt x="163879" y="0"/>
                  <a:pt x="366034" y="0"/>
                </a:cubicBezTo>
                <a:cubicBezTo>
                  <a:pt x="568189" y="0"/>
                  <a:pt x="732068" y="163879"/>
                  <a:pt x="732068" y="366034"/>
                </a:cubicBezTo>
                <a:cubicBezTo>
                  <a:pt x="732068" y="568189"/>
                  <a:pt x="568189" y="732068"/>
                  <a:pt x="366034" y="732068"/>
                </a:cubicBezTo>
                <a:cubicBezTo>
                  <a:pt x="163879" y="732068"/>
                  <a:pt x="0" y="568189"/>
                  <a:pt x="0" y="36603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24989" tIns="124989" rIns="124989" bIns="124989" numCol="1" spcCol="1270" anchor="ctr" anchorCtr="0">
            <a:noAutofit/>
          </a:bodyPr>
          <a:lstStyle/>
          <a:p>
            <a:pPr marL="0" lvl="0" indent="0" algn="ctr" defTabSz="622300">
              <a:lnSpc>
                <a:spcPct val="90000"/>
              </a:lnSpc>
              <a:spcBef>
                <a:spcPct val="0"/>
              </a:spcBef>
              <a:spcAft>
                <a:spcPct val="35000"/>
              </a:spcAft>
              <a:buNone/>
            </a:pPr>
            <a:r>
              <a:rPr lang="en-US" sz="1400" kern="1200" dirty="0"/>
              <a:t>Acct</a:t>
            </a:r>
            <a:br>
              <a:rPr lang="en-US" sz="1400" kern="1200" dirty="0"/>
            </a:br>
            <a:r>
              <a:rPr lang="en-US" sz="1100" kern="1200" dirty="0"/>
              <a:t>Manager</a:t>
            </a:r>
            <a:endParaRPr lang="en-US" sz="1400" kern="1200" dirty="0"/>
          </a:p>
        </p:txBody>
      </p:sp>
      <p:sp>
        <p:nvSpPr>
          <p:cNvPr id="10" name="Freeform 9">
            <a:extLst>
              <a:ext uri="{FF2B5EF4-FFF2-40B4-BE49-F238E27FC236}">
                <a16:creationId xmlns:a16="http://schemas.microsoft.com/office/drawing/2014/main" id="{7587482B-492D-605A-4A08-AC11AE393C0F}"/>
              </a:ext>
            </a:extLst>
          </p:cNvPr>
          <p:cNvSpPr/>
          <p:nvPr/>
        </p:nvSpPr>
        <p:spPr>
          <a:xfrm>
            <a:off x="486286" y="4240664"/>
            <a:ext cx="822960" cy="822960"/>
          </a:xfrm>
          <a:custGeom>
            <a:avLst/>
            <a:gdLst>
              <a:gd name="connsiteX0" fmla="*/ 0 w 732067"/>
              <a:gd name="connsiteY0" fmla="*/ 366034 h 732067"/>
              <a:gd name="connsiteX1" fmla="*/ 366034 w 732067"/>
              <a:gd name="connsiteY1" fmla="*/ 0 h 732067"/>
              <a:gd name="connsiteX2" fmla="*/ 732068 w 732067"/>
              <a:gd name="connsiteY2" fmla="*/ 366034 h 732067"/>
              <a:gd name="connsiteX3" fmla="*/ 366034 w 732067"/>
              <a:gd name="connsiteY3" fmla="*/ 732068 h 732067"/>
              <a:gd name="connsiteX4" fmla="*/ 0 w 732067"/>
              <a:gd name="connsiteY4" fmla="*/ 366034 h 73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067" h="732067">
                <a:moveTo>
                  <a:pt x="0" y="366034"/>
                </a:moveTo>
                <a:cubicBezTo>
                  <a:pt x="0" y="163879"/>
                  <a:pt x="163879" y="0"/>
                  <a:pt x="366034" y="0"/>
                </a:cubicBezTo>
                <a:cubicBezTo>
                  <a:pt x="568189" y="0"/>
                  <a:pt x="732068" y="163879"/>
                  <a:pt x="732068" y="366034"/>
                </a:cubicBezTo>
                <a:cubicBezTo>
                  <a:pt x="732068" y="568189"/>
                  <a:pt x="568189" y="732068"/>
                  <a:pt x="366034" y="732068"/>
                </a:cubicBezTo>
                <a:cubicBezTo>
                  <a:pt x="163879" y="732068"/>
                  <a:pt x="0" y="568189"/>
                  <a:pt x="0" y="36603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24989" tIns="124989" rIns="124989" bIns="124989" numCol="1" spcCol="1270" anchor="ctr" anchorCtr="0">
            <a:noAutofit/>
          </a:bodyPr>
          <a:lstStyle/>
          <a:p>
            <a:pPr marL="0" lvl="0" indent="0" algn="ctr" defTabSz="622300">
              <a:lnSpc>
                <a:spcPct val="90000"/>
              </a:lnSpc>
              <a:spcBef>
                <a:spcPct val="0"/>
              </a:spcBef>
              <a:spcAft>
                <a:spcPct val="35000"/>
              </a:spcAft>
              <a:buNone/>
            </a:pPr>
            <a:r>
              <a:rPr lang="en-US" sz="1100" kern="1200"/>
              <a:t>Payroll, </a:t>
            </a:r>
            <a:br>
              <a:rPr lang="en-US" sz="1100" kern="1200"/>
            </a:br>
            <a:r>
              <a:rPr lang="en-US" sz="1100" kern="1200"/>
              <a:t>Tax &amp; HR</a:t>
            </a:r>
          </a:p>
        </p:txBody>
      </p:sp>
      <p:sp>
        <p:nvSpPr>
          <p:cNvPr id="11" name="TextBox 10">
            <a:extLst>
              <a:ext uri="{FF2B5EF4-FFF2-40B4-BE49-F238E27FC236}">
                <a16:creationId xmlns:a16="http://schemas.microsoft.com/office/drawing/2014/main" id="{F2B60AA0-1CB9-AD30-96A8-5575E3C87ABC}"/>
              </a:ext>
            </a:extLst>
          </p:cNvPr>
          <p:cNvSpPr txBox="1"/>
          <p:nvPr/>
        </p:nvSpPr>
        <p:spPr>
          <a:xfrm>
            <a:off x="274100" y="1631252"/>
            <a:ext cx="2949131" cy="800219"/>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Focused on the </a:t>
            </a:r>
            <a:r>
              <a:rPr lang="en-US"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Client</a:t>
            </a:r>
            <a:endParaRPr lang="en-US" b="1" dirty="0">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a:latin typeface="Open Sans" panose="020B0606030504020204" pitchFamily="34" charset="0"/>
                <a:ea typeface="Open Sans" panose="020B0606030504020204" pitchFamily="34" charset="0"/>
                <a:cs typeface="Open Sans" panose="020B0606030504020204" pitchFamily="34" charset="0"/>
              </a:rPr>
              <a:t>Every client is assigned a dedicated, named team</a:t>
            </a:r>
          </a:p>
        </p:txBody>
      </p:sp>
      <p:grpSp>
        <p:nvGrpSpPr>
          <p:cNvPr id="12" name="Group 11">
            <a:extLst>
              <a:ext uri="{FF2B5EF4-FFF2-40B4-BE49-F238E27FC236}">
                <a16:creationId xmlns:a16="http://schemas.microsoft.com/office/drawing/2014/main" id="{E4E6A186-9B24-A765-92B2-81FD4EDEE624}"/>
              </a:ext>
            </a:extLst>
          </p:cNvPr>
          <p:cNvGrpSpPr/>
          <p:nvPr/>
        </p:nvGrpSpPr>
        <p:grpSpPr>
          <a:xfrm>
            <a:off x="3513436" y="2855797"/>
            <a:ext cx="4862698" cy="2740705"/>
            <a:chOff x="518560" y="1075527"/>
            <a:chExt cx="10782091" cy="6076982"/>
          </a:xfrm>
        </p:grpSpPr>
        <p:pic>
          <p:nvPicPr>
            <p:cNvPr id="13" name="Google Shape;88;p15">
              <a:extLst>
                <a:ext uri="{FF2B5EF4-FFF2-40B4-BE49-F238E27FC236}">
                  <a16:creationId xmlns:a16="http://schemas.microsoft.com/office/drawing/2014/main" id="{885C1B19-35B7-A207-29EE-805FFF79D1DE}"/>
                </a:ext>
              </a:extLst>
            </p:cNvPr>
            <p:cNvPicPr preferRelativeResize="0"/>
            <p:nvPr/>
          </p:nvPicPr>
          <p:blipFill>
            <a:blip r:embed="rId2">
              <a:alphaModFix/>
              <a:duotone>
                <a:schemeClr val="bg2">
                  <a:shade val="45000"/>
                  <a:satMod val="135000"/>
                </a:schemeClr>
                <a:prstClr val="white"/>
              </a:duotone>
              <a:extLst>
                <a:ext uri="{BEBA8EAE-BF5A-486C-A8C5-ECC9F3942E4B}">
                  <a14:imgProps xmlns:a14="http://schemas.microsoft.com/office/drawing/2010/main">
                    <a14:imgLayer r:embed="rId3">
                      <a14:imgEffect>
                        <a14:saturation sat="318000"/>
                      </a14:imgEffect>
                    </a14:imgLayer>
                  </a14:imgProps>
                </a:ext>
              </a:extLst>
            </a:blip>
            <a:stretch>
              <a:fillRect/>
            </a:stretch>
          </p:blipFill>
          <p:spPr>
            <a:xfrm>
              <a:off x="518560" y="1075527"/>
              <a:ext cx="10782091" cy="6076982"/>
            </a:xfrm>
            <a:prstGeom prst="rect">
              <a:avLst/>
            </a:prstGeom>
            <a:noFill/>
            <a:ln>
              <a:noFill/>
            </a:ln>
          </p:spPr>
        </p:pic>
        <p:pic>
          <p:nvPicPr>
            <p:cNvPr id="14" name="Google Shape;88;p15">
              <a:extLst>
                <a:ext uri="{FF2B5EF4-FFF2-40B4-BE49-F238E27FC236}">
                  <a16:creationId xmlns:a16="http://schemas.microsoft.com/office/drawing/2014/main" id="{FBAE5384-CA9E-7515-699F-7D6F8F2DA89E}"/>
                </a:ext>
              </a:extLst>
            </p:cNvPr>
            <p:cNvPicPr preferRelativeResize="0"/>
            <p:nvPr/>
          </p:nvPicPr>
          <p:blipFill rotWithShape="1">
            <a:blip r:embed="rId4">
              <a:alphaModFix/>
              <a:duotone>
                <a:schemeClr val="accent2">
                  <a:shade val="45000"/>
                  <a:satMod val="135000"/>
                </a:schemeClr>
                <a:prstClr val="white"/>
              </a:duotone>
            </a:blip>
            <a:srcRect l="32818" t="11774" r="16450" b="2282"/>
            <a:stretch/>
          </p:blipFill>
          <p:spPr>
            <a:xfrm>
              <a:off x="4052317" y="1791018"/>
              <a:ext cx="5470055" cy="5222855"/>
            </a:xfrm>
            <a:prstGeom prst="snip1Rect">
              <a:avLst>
                <a:gd name="adj" fmla="val 50000"/>
              </a:avLst>
            </a:prstGeom>
            <a:noFill/>
            <a:ln>
              <a:noFill/>
            </a:ln>
          </p:spPr>
        </p:pic>
      </p:grpSp>
      <p:sp>
        <p:nvSpPr>
          <p:cNvPr id="15" name="Teardrop 14">
            <a:extLst>
              <a:ext uri="{FF2B5EF4-FFF2-40B4-BE49-F238E27FC236}">
                <a16:creationId xmlns:a16="http://schemas.microsoft.com/office/drawing/2014/main" id="{F7C2C1ED-803D-BFAA-0BF1-F9416DB158D0}"/>
              </a:ext>
            </a:extLst>
          </p:cNvPr>
          <p:cNvSpPr>
            <a:spLocks noChangeAspect="1"/>
          </p:cNvSpPr>
          <p:nvPr/>
        </p:nvSpPr>
        <p:spPr>
          <a:xfrm rot="5400000">
            <a:off x="3545865" y="3671893"/>
            <a:ext cx="822960" cy="822960"/>
          </a:xfrm>
          <a:prstGeom prst="teardrop">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rtlCol="0" anchor="ctr"/>
          <a:lstStyle/>
          <a:p>
            <a:pPr algn="ctr"/>
            <a:r>
              <a:rPr lang="en-IN" sz="1100" b="1">
                <a:latin typeface="+mj-lt"/>
              </a:rPr>
              <a:t>WEST </a:t>
            </a:r>
          </a:p>
          <a:p>
            <a:pPr algn="ctr"/>
            <a:r>
              <a:rPr lang="en-IN" sz="1100" b="1">
                <a:latin typeface="+mj-lt"/>
              </a:rPr>
              <a:t>HUB</a:t>
            </a:r>
          </a:p>
          <a:p>
            <a:pPr algn="ctr"/>
            <a:r>
              <a:rPr lang="en-IN" sz="1050"/>
              <a:t>Santa Ana</a:t>
            </a:r>
            <a:endParaRPr lang="en-IN" sz="1100"/>
          </a:p>
        </p:txBody>
      </p:sp>
      <p:sp>
        <p:nvSpPr>
          <p:cNvPr id="16" name="Teardrop 15">
            <a:extLst>
              <a:ext uri="{FF2B5EF4-FFF2-40B4-BE49-F238E27FC236}">
                <a16:creationId xmlns:a16="http://schemas.microsoft.com/office/drawing/2014/main" id="{D9CFB011-4E5B-E8B4-A173-7CFED6C8CE18}"/>
              </a:ext>
            </a:extLst>
          </p:cNvPr>
          <p:cNvSpPr>
            <a:spLocks noChangeAspect="1"/>
          </p:cNvSpPr>
          <p:nvPr/>
        </p:nvSpPr>
        <p:spPr>
          <a:xfrm rot="5400000">
            <a:off x="6722876" y="2874293"/>
            <a:ext cx="822960" cy="822960"/>
          </a:xfrm>
          <a:prstGeom prst="teardrop">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rtlCol="0" anchor="ctr"/>
          <a:lstStyle/>
          <a:p>
            <a:pPr algn="ctr"/>
            <a:r>
              <a:rPr lang="en-IN" sz="1100" b="1">
                <a:latin typeface="+mj-lt"/>
              </a:rPr>
              <a:t>EAST</a:t>
            </a:r>
            <a:br>
              <a:rPr lang="en-IN" sz="1100" b="1">
                <a:latin typeface="+mj-lt"/>
              </a:rPr>
            </a:br>
            <a:r>
              <a:rPr lang="en-IN" sz="1100" b="1">
                <a:latin typeface="+mj-lt"/>
              </a:rPr>
              <a:t>HUB</a:t>
            </a:r>
          </a:p>
          <a:p>
            <a:pPr algn="ctr"/>
            <a:r>
              <a:rPr lang="en-IN" sz="1050"/>
              <a:t>Rochester</a:t>
            </a:r>
            <a:endParaRPr lang="en-IN" sz="1100"/>
          </a:p>
        </p:txBody>
      </p:sp>
      <p:sp>
        <p:nvSpPr>
          <p:cNvPr id="17" name="Teardrop 16">
            <a:extLst>
              <a:ext uri="{FF2B5EF4-FFF2-40B4-BE49-F238E27FC236}">
                <a16:creationId xmlns:a16="http://schemas.microsoft.com/office/drawing/2014/main" id="{78C55B02-A2C0-F520-60B2-C52966364E2F}"/>
              </a:ext>
            </a:extLst>
          </p:cNvPr>
          <p:cNvSpPr>
            <a:spLocks noChangeAspect="1"/>
          </p:cNvSpPr>
          <p:nvPr/>
        </p:nvSpPr>
        <p:spPr>
          <a:xfrm rot="5400000">
            <a:off x="6246231" y="3943341"/>
            <a:ext cx="822960" cy="822960"/>
          </a:xfrm>
          <a:prstGeom prst="teardrop">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rtlCol="0" anchor="ctr"/>
          <a:lstStyle/>
          <a:p>
            <a:pPr algn="ctr"/>
            <a:r>
              <a:rPr lang="en-IN" sz="1100" b="1">
                <a:latin typeface="+mj-lt"/>
              </a:rPr>
              <a:t>CENTRAL</a:t>
            </a:r>
            <a:br>
              <a:rPr lang="en-IN" sz="1100" b="1">
                <a:latin typeface="+mj-lt"/>
              </a:rPr>
            </a:br>
            <a:r>
              <a:rPr lang="en-IN" sz="1100" b="1">
                <a:latin typeface="+mj-lt"/>
              </a:rPr>
              <a:t>HUB</a:t>
            </a:r>
          </a:p>
          <a:p>
            <a:pPr algn="ctr"/>
            <a:r>
              <a:rPr lang="en-IN" sz="1050"/>
              <a:t>Nashville</a:t>
            </a:r>
            <a:endParaRPr lang="en-IN" sz="1100"/>
          </a:p>
        </p:txBody>
      </p:sp>
      <p:sp>
        <p:nvSpPr>
          <p:cNvPr id="18" name="TextBox 17">
            <a:extLst>
              <a:ext uri="{FF2B5EF4-FFF2-40B4-BE49-F238E27FC236}">
                <a16:creationId xmlns:a16="http://schemas.microsoft.com/office/drawing/2014/main" id="{300C7C8A-93A7-4494-5B3D-69FB48440745}"/>
              </a:ext>
            </a:extLst>
          </p:cNvPr>
          <p:cNvSpPr txBox="1"/>
          <p:nvPr/>
        </p:nvSpPr>
        <p:spPr>
          <a:xfrm>
            <a:off x="3899585" y="1631252"/>
            <a:ext cx="3830274" cy="800219"/>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Ownership for </a:t>
            </a:r>
            <a:r>
              <a:rPr lang="en-US"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Accountability</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US-based Hubs support local time zones;  Satisfaction owned by named Hub leader</a:t>
            </a:r>
          </a:p>
        </p:txBody>
      </p:sp>
      <p:sp>
        <p:nvSpPr>
          <p:cNvPr id="20" name="Triangle 19">
            <a:extLst>
              <a:ext uri="{FF2B5EF4-FFF2-40B4-BE49-F238E27FC236}">
                <a16:creationId xmlns:a16="http://schemas.microsoft.com/office/drawing/2014/main" id="{FC2CDD9E-7450-99C0-0451-85AEE0BA8034}"/>
              </a:ext>
            </a:extLst>
          </p:cNvPr>
          <p:cNvSpPr/>
          <p:nvPr/>
        </p:nvSpPr>
        <p:spPr>
          <a:xfrm rot="826444">
            <a:off x="3767009" y="4464205"/>
            <a:ext cx="316977" cy="1307572"/>
          </a:xfrm>
          <a:prstGeom prst="triangle">
            <a:avLst/>
          </a:prstGeom>
          <a:solidFill>
            <a:schemeClr val="accent6">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ular Callout 20">
            <a:extLst>
              <a:ext uri="{FF2B5EF4-FFF2-40B4-BE49-F238E27FC236}">
                <a16:creationId xmlns:a16="http://schemas.microsoft.com/office/drawing/2014/main" id="{FA9864CD-3FD2-2976-D1A1-0CA0A52CCB04}"/>
              </a:ext>
            </a:extLst>
          </p:cNvPr>
          <p:cNvSpPr/>
          <p:nvPr/>
        </p:nvSpPr>
        <p:spPr>
          <a:xfrm>
            <a:off x="2774502" y="5354029"/>
            <a:ext cx="1878521" cy="731521"/>
          </a:xfrm>
          <a:prstGeom prst="wedgeRoundRectCallout">
            <a:avLst>
              <a:gd name="adj1" fmla="val -87960"/>
              <a:gd name="adj2" fmla="val -83151"/>
              <a:gd name="adj3" fmla="val 16667"/>
            </a:avLst>
          </a:prstGeom>
          <a:solidFill>
            <a:schemeClr val="accent6">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6">
                    <a:lumMod val="75000"/>
                  </a:schemeClr>
                </a:solidFill>
              </a:rPr>
              <a:t>Hub Leaders own the client relationship</a:t>
            </a:r>
          </a:p>
          <a:p>
            <a:pPr algn="ctr"/>
            <a:r>
              <a:rPr lang="en-US" sz="1200">
                <a:solidFill>
                  <a:schemeClr val="accent6">
                    <a:lumMod val="75000"/>
                  </a:schemeClr>
                </a:solidFill>
              </a:rPr>
              <a:t>for ALL products</a:t>
            </a:r>
          </a:p>
        </p:txBody>
      </p:sp>
      <p:sp>
        <p:nvSpPr>
          <p:cNvPr id="22" name="Freeform 21">
            <a:extLst>
              <a:ext uri="{FF2B5EF4-FFF2-40B4-BE49-F238E27FC236}">
                <a16:creationId xmlns:a16="http://schemas.microsoft.com/office/drawing/2014/main" id="{1C995BA5-B688-1260-A123-A8EADF82FB4B}"/>
              </a:ext>
            </a:extLst>
          </p:cNvPr>
          <p:cNvSpPr/>
          <p:nvPr/>
        </p:nvSpPr>
        <p:spPr>
          <a:xfrm>
            <a:off x="2260980" y="4240664"/>
            <a:ext cx="822960" cy="822960"/>
          </a:xfrm>
          <a:custGeom>
            <a:avLst/>
            <a:gdLst>
              <a:gd name="connsiteX0" fmla="*/ 0 w 732067"/>
              <a:gd name="connsiteY0" fmla="*/ 366034 h 732067"/>
              <a:gd name="connsiteX1" fmla="*/ 366034 w 732067"/>
              <a:gd name="connsiteY1" fmla="*/ 0 h 732067"/>
              <a:gd name="connsiteX2" fmla="*/ 732068 w 732067"/>
              <a:gd name="connsiteY2" fmla="*/ 366034 h 732067"/>
              <a:gd name="connsiteX3" fmla="*/ 366034 w 732067"/>
              <a:gd name="connsiteY3" fmla="*/ 732068 h 732067"/>
              <a:gd name="connsiteX4" fmla="*/ 0 w 732067"/>
              <a:gd name="connsiteY4" fmla="*/ 366034 h 73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067" h="732067">
                <a:moveTo>
                  <a:pt x="0" y="366034"/>
                </a:moveTo>
                <a:cubicBezTo>
                  <a:pt x="0" y="163879"/>
                  <a:pt x="163879" y="0"/>
                  <a:pt x="366034" y="0"/>
                </a:cubicBezTo>
                <a:cubicBezTo>
                  <a:pt x="568189" y="0"/>
                  <a:pt x="732068" y="163879"/>
                  <a:pt x="732068" y="366034"/>
                </a:cubicBezTo>
                <a:cubicBezTo>
                  <a:pt x="732068" y="568189"/>
                  <a:pt x="568189" y="732068"/>
                  <a:pt x="366034" y="732068"/>
                </a:cubicBezTo>
                <a:cubicBezTo>
                  <a:pt x="163879" y="732068"/>
                  <a:pt x="0" y="568189"/>
                  <a:pt x="0" y="36603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24989" rIns="0" bIns="124989" numCol="1" spcCol="1270" anchor="ctr" anchorCtr="0">
            <a:noAutofit/>
          </a:bodyPr>
          <a:lstStyle/>
          <a:p>
            <a:pPr marL="0" lvl="0" indent="0" algn="ctr" defTabSz="622300">
              <a:lnSpc>
                <a:spcPct val="90000"/>
              </a:lnSpc>
              <a:spcBef>
                <a:spcPct val="0"/>
              </a:spcBef>
              <a:spcAft>
                <a:spcPct val="35000"/>
              </a:spcAft>
              <a:buNone/>
            </a:pPr>
            <a:r>
              <a:rPr lang="en-US" sz="1050" kern="1200" err="1"/>
              <a:t>Implemen-tation</a:t>
            </a:r>
            <a:endParaRPr lang="en-US" sz="1050" kern="1200"/>
          </a:p>
        </p:txBody>
      </p:sp>
      <p:sp>
        <p:nvSpPr>
          <p:cNvPr id="24" name="Teardrop 23">
            <a:extLst>
              <a:ext uri="{FF2B5EF4-FFF2-40B4-BE49-F238E27FC236}">
                <a16:creationId xmlns:a16="http://schemas.microsoft.com/office/drawing/2014/main" id="{8201E615-A5B7-8DC5-11CA-8A0BEE939403}"/>
              </a:ext>
            </a:extLst>
          </p:cNvPr>
          <p:cNvSpPr>
            <a:spLocks noChangeAspect="1"/>
          </p:cNvSpPr>
          <p:nvPr/>
        </p:nvSpPr>
        <p:spPr>
          <a:xfrm rot="5400000">
            <a:off x="5409563" y="4649958"/>
            <a:ext cx="519601" cy="519601"/>
          </a:xfrm>
          <a:prstGeom prst="teardrop">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rtlCol="0" anchor="ctr"/>
          <a:lstStyle/>
          <a:p>
            <a:pPr algn="ctr"/>
            <a:r>
              <a:rPr lang="en-IN" sz="1100" b="1">
                <a:solidFill>
                  <a:schemeClr val="bg1"/>
                </a:solidFill>
                <a:latin typeface="+mj-lt"/>
              </a:rPr>
              <a:t>HQ</a:t>
            </a:r>
          </a:p>
          <a:p>
            <a:pPr algn="ctr"/>
            <a:r>
              <a:rPr lang="en-IN" sz="1050">
                <a:solidFill>
                  <a:schemeClr val="bg1"/>
                </a:solidFill>
              </a:rPr>
              <a:t>Austin</a:t>
            </a:r>
            <a:endParaRPr lang="en-IN" sz="1100">
              <a:solidFill>
                <a:schemeClr val="bg1"/>
              </a:solidFill>
            </a:endParaRPr>
          </a:p>
        </p:txBody>
      </p:sp>
      <p:sp>
        <p:nvSpPr>
          <p:cNvPr id="26" name="TextBox 25">
            <a:extLst>
              <a:ext uri="{FF2B5EF4-FFF2-40B4-BE49-F238E27FC236}">
                <a16:creationId xmlns:a16="http://schemas.microsoft.com/office/drawing/2014/main" id="{1FDD1C94-6973-11A9-81C6-54E10244B056}"/>
              </a:ext>
            </a:extLst>
          </p:cNvPr>
          <p:cNvSpPr txBox="1"/>
          <p:nvPr/>
        </p:nvSpPr>
        <p:spPr>
          <a:xfrm>
            <a:off x="8396215" y="1631252"/>
            <a:ext cx="3486231" cy="800219"/>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Organized for </a:t>
            </a:r>
            <a:r>
              <a:rPr lang="en-US"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Teamwork</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Company-wide resources, client facing and shared-services, aligned by Hub</a:t>
            </a:r>
          </a:p>
        </p:txBody>
      </p:sp>
      <p:sp>
        <p:nvSpPr>
          <p:cNvPr id="28" name="Triangle 27">
            <a:extLst>
              <a:ext uri="{FF2B5EF4-FFF2-40B4-BE49-F238E27FC236}">
                <a16:creationId xmlns:a16="http://schemas.microsoft.com/office/drawing/2014/main" id="{D074E6BC-8F11-7FBF-B8FF-EBFCDEF1941E}"/>
              </a:ext>
            </a:extLst>
          </p:cNvPr>
          <p:cNvSpPr/>
          <p:nvPr/>
        </p:nvSpPr>
        <p:spPr>
          <a:xfrm rot="16984023">
            <a:off x="7971718" y="3020308"/>
            <a:ext cx="316977" cy="1085009"/>
          </a:xfrm>
          <a:prstGeom prst="triangle">
            <a:avLst/>
          </a:prstGeom>
          <a:solidFill>
            <a:schemeClr val="accent6">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86D0F384-4F1C-8975-0164-154C4BA5186C}"/>
              </a:ext>
            </a:extLst>
          </p:cNvPr>
          <p:cNvSpPr/>
          <p:nvPr/>
        </p:nvSpPr>
        <p:spPr>
          <a:xfrm rot="15780384">
            <a:off x="7732711" y="3730928"/>
            <a:ext cx="316977" cy="1296855"/>
          </a:xfrm>
          <a:prstGeom prst="triangle">
            <a:avLst/>
          </a:prstGeom>
          <a:solidFill>
            <a:schemeClr val="accent6">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727EE3D2-99E4-B893-03FA-2B4AA03DBBE9}"/>
              </a:ext>
            </a:extLst>
          </p:cNvPr>
          <p:cNvSpPr/>
          <p:nvPr/>
        </p:nvSpPr>
        <p:spPr>
          <a:xfrm>
            <a:off x="8396215" y="2626285"/>
            <a:ext cx="3477610" cy="2954235"/>
          </a:xfrm>
          <a:prstGeom prst="roundRect">
            <a:avLst>
              <a:gd name="adj" fmla="val 3947"/>
            </a:avLst>
          </a:prstGeom>
          <a:solidFill>
            <a:schemeClr val="accent6">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accent6">
                    <a:lumMod val="75000"/>
                  </a:schemeClr>
                </a:solidFill>
              </a:rPr>
              <a:t>Dedicated Resources by Hub</a:t>
            </a:r>
          </a:p>
        </p:txBody>
      </p:sp>
      <p:graphicFrame>
        <p:nvGraphicFramePr>
          <p:cNvPr id="34" name="Diagram 33">
            <a:extLst>
              <a:ext uri="{FF2B5EF4-FFF2-40B4-BE49-F238E27FC236}">
                <a16:creationId xmlns:a16="http://schemas.microsoft.com/office/drawing/2014/main" id="{C18498CD-E811-9263-0CE7-0DA6F2427477}"/>
              </a:ext>
            </a:extLst>
          </p:cNvPr>
          <p:cNvGraphicFramePr/>
          <p:nvPr>
            <p:extLst>
              <p:ext uri="{D42A27DB-BD31-4B8C-83A1-F6EECF244321}">
                <p14:modId xmlns:p14="http://schemas.microsoft.com/office/powerpoint/2010/main" val="284415838"/>
              </p:ext>
            </p:extLst>
          </p:nvPr>
        </p:nvGraphicFramePr>
        <p:xfrm>
          <a:off x="8579634" y="2790449"/>
          <a:ext cx="3141626" cy="27106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36" name="Straight Connector 35">
            <a:extLst>
              <a:ext uri="{FF2B5EF4-FFF2-40B4-BE49-F238E27FC236}">
                <a16:creationId xmlns:a16="http://schemas.microsoft.com/office/drawing/2014/main" id="{0C7DA89C-732F-9DC1-1687-99E14DAA3BD7}"/>
              </a:ext>
            </a:extLst>
          </p:cNvPr>
          <p:cNvCxnSpPr>
            <a:cxnSpLocks/>
          </p:cNvCxnSpPr>
          <p:nvPr/>
        </p:nvCxnSpPr>
        <p:spPr>
          <a:xfrm flipH="1">
            <a:off x="9464467" y="3313140"/>
            <a:ext cx="375781" cy="0"/>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875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95B80-00A8-2462-1CCF-4E466AB4FB5D}"/>
              </a:ext>
            </a:extLst>
          </p:cNvPr>
          <p:cNvSpPr>
            <a:spLocks noGrp="1"/>
          </p:cNvSpPr>
          <p:nvPr>
            <p:ph type="title"/>
          </p:nvPr>
        </p:nvSpPr>
        <p:spPr/>
        <p:txBody>
          <a:bodyPr/>
          <a:lstStyle/>
          <a:p>
            <a:r>
              <a:rPr lang="en-US" dirty="0"/>
              <a:t>Why Asure? </a:t>
            </a:r>
            <a:r>
              <a:rPr lang="en-US" dirty="0">
                <a:solidFill>
                  <a:schemeClr val="accent1"/>
                </a:solidFill>
              </a:rPr>
              <a:t>Deliver on Promises</a:t>
            </a:r>
          </a:p>
        </p:txBody>
      </p:sp>
      <p:grpSp>
        <p:nvGrpSpPr>
          <p:cNvPr id="34" name="Group 33">
            <a:extLst>
              <a:ext uri="{FF2B5EF4-FFF2-40B4-BE49-F238E27FC236}">
                <a16:creationId xmlns:a16="http://schemas.microsoft.com/office/drawing/2014/main" id="{82534182-531B-85A6-D7E1-3F51F0B9287F}"/>
              </a:ext>
            </a:extLst>
          </p:cNvPr>
          <p:cNvGrpSpPr/>
          <p:nvPr/>
        </p:nvGrpSpPr>
        <p:grpSpPr>
          <a:xfrm>
            <a:off x="239486" y="2876233"/>
            <a:ext cx="11658600" cy="3391467"/>
            <a:chOff x="0" y="2522993"/>
            <a:chExt cx="12522697" cy="3642831"/>
          </a:xfrm>
        </p:grpSpPr>
        <p:pic>
          <p:nvPicPr>
            <p:cNvPr id="8" name="Picture 7">
              <a:extLst>
                <a:ext uri="{FF2B5EF4-FFF2-40B4-BE49-F238E27FC236}">
                  <a16:creationId xmlns:a16="http://schemas.microsoft.com/office/drawing/2014/main" id="{59405F5A-19A8-430A-6132-ED2AF4BB675A}"/>
                </a:ext>
              </a:extLst>
            </p:cNvPr>
            <p:cNvPicPr>
              <a:picLocks noChangeAspect="1"/>
            </p:cNvPicPr>
            <p:nvPr/>
          </p:nvPicPr>
          <p:blipFill>
            <a:blip r:embed="rId3"/>
            <a:stretch>
              <a:fillRect/>
            </a:stretch>
          </p:blipFill>
          <p:spPr>
            <a:xfrm>
              <a:off x="4283884" y="3634044"/>
              <a:ext cx="2004863" cy="1006643"/>
            </a:xfrm>
            <a:prstGeom prst="rect">
              <a:avLst/>
            </a:prstGeom>
          </p:spPr>
        </p:pic>
        <p:pic>
          <p:nvPicPr>
            <p:cNvPr id="9" name="Picture 8">
              <a:extLst>
                <a:ext uri="{FF2B5EF4-FFF2-40B4-BE49-F238E27FC236}">
                  <a16:creationId xmlns:a16="http://schemas.microsoft.com/office/drawing/2014/main" id="{5CF8FF8D-E287-BE47-2D10-A3C2F557F03D}"/>
                </a:ext>
              </a:extLst>
            </p:cNvPr>
            <p:cNvPicPr>
              <a:picLocks noChangeAspect="1"/>
            </p:cNvPicPr>
            <p:nvPr/>
          </p:nvPicPr>
          <p:blipFill>
            <a:blip r:embed="rId4"/>
            <a:stretch>
              <a:fillRect/>
            </a:stretch>
          </p:blipFill>
          <p:spPr>
            <a:xfrm>
              <a:off x="6273635" y="4799947"/>
              <a:ext cx="2013287" cy="1040339"/>
            </a:xfrm>
            <a:prstGeom prst="rect">
              <a:avLst/>
            </a:prstGeom>
          </p:spPr>
        </p:pic>
        <p:pic>
          <p:nvPicPr>
            <p:cNvPr id="10" name="Picture 9">
              <a:extLst>
                <a:ext uri="{FF2B5EF4-FFF2-40B4-BE49-F238E27FC236}">
                  <a16:creationId xmlns:a16="http://schemas.microsoft.com/office/drawing/2014/main" id="{A564F870-4579-B709-CF93-D41E3C430884}"/>
                </a:ext>
              </a:extLst>
            </p:cNvPr>
            <p:cNvPicPr>
              <a:picLocks noChangeAspect="1"/>
            </p:cNvPicPr>
            <p:nvPr/>
          </p:nvPicPr>
          <p:blipFill>
            <a:blip r:embed="rId5"/>
            <a:stretch>
              <a:fillRect/>
            </a:stretch>
          </p:blipFill>
          <p:spPr>
            <a:xfrm>
              <a:off x="10526257" y="4799947"/>
              <a:ext cx="1996440" cy="994008"/>
            </a:xfrm>
            <a:prstGeom prst="rect">
              <a:avLst/>
            </a:prstGeom>
          </p:spPr>
        </p:pic>
        <p:pic>
          <p:nvPicPr>
            <p:cNvPr id="11" name="Picture 10">
              <a:extLst>
                <a:ext uri="{FF2B5EF4-FFF2-40B4-BE49-F238E27FC236}">
                  <a16:creationId xmlns:a16="http://schemas.microsoft.com/office/drawing/2014/main" id="{EB2FF3CC-63A2-16AD-CF3E-2197D86DFEBE}"/>
                </a:ext>
              </a:extLst>
            </p:cNvPr>
            <p:cNvPicPr>
              <a:picLocks noChangeAspect="1"/>
            </p:cNvPicPr>
            <p:nvPr/>
          </p:nvPicPr>
          <p:blipFill>
            <a:blip r:embed="rId6"/>
            <a:stretch>
              <a:fillRect/>
            </a:stretch>
          </p:blipFill>
          <p:spPr>
            <a:xfrm>
              <a:off x="8429429" y="4799947"/>
              <a:ext cx="2000652" cy="960313"/>
            </a:xfrm>
            <a:prstGeom prst="rect">
              <a:avLst/>
            </a:prstGeom>
          </p:spPr>
        </p:pic>
        <p:pic>
          <p:nvPicPr>
            <p:cNvPr id="12" name="Picture 11">
              <a:extLst>
                <a:ext uri="{FF2B5EF4-FFF2-40B4-BE49-F238E27FC236}">
                  <a16:creationId xmlns:a16="http://schemas.microsoft.com/office/drawing/2014/main" id="{A47705C2-BA4F-79D3-C358-0E382E5F262C}"/>
                </a:ext>
              </a:extLst>
            </p:cNvPr>
            <p:cNvPicPr>
              <a:picLocks noChangeAspect="1"/>
            </p:cNvPicPr>
            <p:nvPr/>
          </p:nvPicPr>
          <p:blipFill>
            <a:blip r:embed="rId7"/>
            <a:stretch>
              <a:fillRect/>
            </a:stretch>
          </p:blipFill>
          <p:spPr>
            <a:xfrm>
              <a:off x="10602072" y="3634044"/>
              <a:ext cx="1920625" cy="1023491"/>
            </a:xfrm>
            <a:prstGeom prst="rect">
              <a:avLst/>
            </a:prstGeom>
          </p:spPr>
        </p:pic>
        <p:pic>
          <p:nvPicPr>
            <p:cNvPr id="14" name="Picture 13">
              <a:extLst>
                <a:ext uri="{FF2B5EF4-FFF2-40B4-BE49-F238E27FC236}">
                  <a16:creationId xmlns:a16="http://schemas.microsoft.com/office/drawing/2014/main" id="{DFB11ACC-668A-4097-87BD-6F4EEABF5D45}"/>
                </a:ext>
              </a:extLst>
            </p:cNvPr>
            <p:cNvPicPr>
              <a:picLocks noChangeAspect="1"/>
            </p:cNvPicPr>
            <p:nvPr/>
          </p:nvPicPr>
          <p:blipFill>
            <a:blip r:embed="rId8"/>
            <a:stretch>
              <a:fillRect/>
            </a:stretch>
          </p:blipFill>
          <p:spPr>
            <a:xfrm>
              <a:off x="4109416" y="4784321"/>
              <a:ext cx="2021711" cy="1381503"/>
            </a:xfrm>
            <a:prstGeom prst="rect">
              <a:avLst/>
            </a:prstGeom>
          </p:spPr>
        </p:pic>
        <p:pic>
          <p:nvPicPr>
            <p:cNvPr id="16" name="Picture 15">
              <a:extLst>
                <a:ext uri="{FF2B5EF4-FFF2-40B4-BE49-F238E27FC236}">
                  <a16:creationId xmlns:a16="http://schemas.microsoft.com/office/drawing/2014/main" id="{95FF5CE8-DEEB-3B01-8812-870E4179F20C}"/>
                </a:ext>
              </a:extLst>
            </p:cNvPr>
            <p:cNvPicPr>
              <a:picLocks noChangeAspect="1"/>
            </p:cNvPicPr>
            <p:nvPr/>
          </p:nvPicPr>
          <p:blipFill>
            <a:blip r:embed="rId9"/>
            <a:stretch>
              <a:fillRect/>
            </a:stretch>
          </p:blipFill>
          <p:spPr>
            <a:xfrm>
              <a:off x="2046283" y="4799947"/>
              <a:ext cx="1966956" cy="947677"/>
            </a:xfrm>
            <a:prstGeom prst="rect">
              <a:avLst/>
            </a:prstGeom>
          </p:spPr>
        </p:pic>
        <p:pic>
          <p:nvPicPr>
            <p:cNvPr id="17" name="Picture 16">
              <a:extLst>
                <a:ext uri="{FF2B5EF4-FFF2-40B4-BE49-F238E27FC236}">
                  <a16:creationId xmlns:a16="http://schemas.microsoft.com/office/drawing/2014/main" id="{E6BA5EFD-A403-B299-E7E4-463B501ACF37}"/>
                </a:ext>
              </a:extLst>
            </p:cNvPr>
            <p:cNvPicPr>
              <a:picLocks noChangeAspect="1"/>
            </p:cNvPicPr>
            <p:nvPr/>
          </p:nvPicPr>
          <p:blipFill>
            <a:blip r:embed="rId10"/>
            <a:stretch>
              <a:fillRect/>
            </a:stretch>
          </p:blipFill>
          <p:spPr>
            <a:xfrm>
              <a:off x="8431830" y="2522993"/>
              <a:ext cx="1916414" cy="796049"/>
            </a:xfrm>
            <a:prstGeom prst="rect">
              <a:avLst/>
            </a:prstGeom>
          </p:spPr>
        </p:pic>
        <p:pic>
          <p:nvPicPr>
            <p:cNvPr id="18" name="Picture 17">
              <a:extLst>
                <a:ext uri="{FF2B5EF4-FFF2-40B4-BE49-F238E27FC236}">
                  <a16:creationId xmlns:a16="http://schemas.microsoft.com/office/drawing/2014/main" id="{29AB05F0-9B60-2B82-0F34-C1D497A033F3}"/>
                </a:ext>
              </a:extLst>
            </p:cNvPr>
            <p:cNvPicPr>
              <a:picLocks noChangeAspect="1"/>
            </p:cNvPicPr>
            <p:nvPr/>
          </p:nvPicPr>
          <p:blipFill>
            <a:blip r:embed="rId11"/>
            <a:stretch>
              <a:fillRect/>
            </a:stretch>
          </p:blipFill>
          <p:spPr>
            <a:xfrm>
              <a:off x="0" y="2550509"/>
              <a:ext cx="2155349" cy="924365"/>
            </a:xfrm>
            <a:prstGeom prst="rect">
              <a:avLst/>
            </a:prstGeom>
          </p:spPr>
        </p:pic>
        <p:pic>
          <p:nvPicPr>
            <p:cNvPr id="20" name="Picture 19">
              <a:extLst>
                <a:ext uri="{FF2B5EF4-FFF2-40B4-BE49-F238E27FC236}">
                  <a16:creationId xmlns:a16="http://schemas.microsoft.com/office/drawing/2014/main" id="{0DB0A00A-B1C3-B6EC-3204-33D614F56C9B}"/>
                </a:ext>
              </a:extLst>
            </p:cNvPr>
            <p:cNvPicPr>
              <a:picLocks noChangeAspect="1"/>
            </p:cNvPicPr>
            <p:nvPr/>
          </p:nvPicPr>
          <p:blipFill>
            <a:blip r:embed="rId12"/>
            <a:stretch>
              <a:fillRect/>
            </a:stretch>
          </p:blipFill>
          <p:spPr>
            <a:xfrm>
              <a:off x="8476355" y="3634044"/>
              <a:ext cx="1988016" cy="1149848"/>
            </a:xfrm>
            <a:prstGeom prst="rect">
              <a:avLst/>
            </a:prstGeom>
          </p:spPr>
        </p:pic>
        <p:pic>
          <p:nvPicPr>
            <p:cNvPr id="21" name="Picture 20">
              <a:extLst>
                <a:ext uri="{FF2B5EF4-FFF2-40B4-BE49-F238E27FC236}">
                  <a16:creationId xmlns:a16="http://schemas.microsoft.com/office/drawing/2014/main" id="{902C84EC-E8D6-3CBE-4B66-5C11C0405FE3}"/>
                </a:ext>
              </a:extLst>
            </p:cNvPr>
            <p:cNvPicPr>
              <a:picLocks noChangeAspect="1"/>
            </p:cNvPicPr>
            <p:nvPr/>
          </p:nvPicPr>
          <p:blipFill>
            <a:blip r:embed="rId13"/>
            <a:stretch>
              <a:fillRect/>
            </a:stretch>
          </p:blipFill>
          <p:spPr>
            <a:xfrm>
              <a:off x="10505198" y="2539833"/>
              <a:ext cx="2017499" cy="935041"/>
            </a:xfrm>
            <a:prstGeom prst="rect">
              <a:avLst/>
            </a:prstGeom>
          </p:spPr>
        </p:pic>
        <p:pic>
          <p:nvPicPr>
            <p:cNvPr id="22" name="Picture 21">
              <a:extLst>
                <a:ext uri="{FF2B5EF4-FFF2-40B4-BE49-F238E27FC236}">
                  <a16:creationId xmlns:a16="http://schemas.microsoft.com/office/drawing/2014/main" id="{1F39FBFF-EA91-400E-C4FA-A4D3F7A17E22}"/>
                </a:ext>
              </a:extLst>
            </p:cNvPr>
            <p:cNvPicPr>
              <a:picLocks noChangeAspect="1"/>
            </p:cNvPicPr>
            <p:nvPr/>
          </p:nvPicPr>
          <p:blipFill>
            <a:blip r:embed="rId14"/>
            <a:stretch>
              <a:fillRect/>
            </a:stretch>
          </p:blipFill>
          <p:spPr>
            <a:xfrm>
              <a:off x="6426450" y="3634044"/>
              <a:ext cx="1912202" cy="783413"/>
            </a:xfrm>
            <a:prstGeom prst="rect">
              <a:avLst/>
            </a:prstGeom>
          </p:spPr>
        </p:pic>
        <p:pic>
          <p:nvPicPr>
            <p:cNvPr id="24" name="Picture 23">
              <a:extLst>
                <a:ext uri="{FF2B5EF4-FFF2-40B4-BE49-F238E27FC236}">
                  <a16:creationId xmlns:a16="http://schemas.microsoft.com/office/drawing/2014/main" id="{A9AF3DAB-2DBD-ECC9-2188-26EB511182D3}"/>
                </a:ext>
              </a:extLst>
            </p:cNvPr>
            <p:cNvPicPr>
              <a:picLocks noChangeAspect="1"/>
            </p:cNvPicPr>
            <p:nvPr/>
          </p:nvPicPr>
          <p:blipFill>
            <a:blip r:embed="rId15"/>
            <a:stretch>
              <a:fillRect/>
            </a:stretch>
          </p:blipFill>
          <p:spPr>
            <a:xfrm>
              <a:off x="2141318" y="3634044"/>
              <a:ext cx="2004863" cy="770777"/>
            </a:xfrm>
            <a:prstGeom prst="rect">
              <a:avLst/>
            </a:prstGeom>
          </p:spPr>
        </p:pic>
        <p:pic>
          <p:nvPicPr>
            <p:cNvPr id="26" name="Picture 25">
              <a:extLst>
                <a:ext uri="{FF2B5EF4-FFF2-40B4-BE49-F238E27FC236}">
                  <a16:creationId xmlns:a16="http://schemas.microsoft.com/office/drawing/2014/main" id="{11F334ED-0B78-EFA0-0AEE-E88523AE9EE2}"/>
                </a:ext>
              </a:extLst>
            </p:cNvPr>
            <p:cNvPicPr>
              <a:picLocks noChangeAspect="1"/>
            </p:cNvPicPr>
            <p:nvPr/>
          </p:nvPicPr>
          <p:blipFill>
            <a:blip r:embed="rId16"/>
            <a:stretch>
              <a:fillRect/>
            </a:stretch>
          </p:blipFill>
          <p:spPr>
            <a:xfrm>
              <a:off x="4401454" y="2525238"/>
              <a:ext cx="1819540" cy="812896"/>
            </a:xfrm>
            <a:prstGeom prst="rect">
              <a:avLst/>
            </a:prstGeom>
          </p:spPr>
        </p:pic>
        <p:pic>
          <p:nvPicPr>
            <p:cNvPr id="28" name="Picture 27">
              <a:extLst>
                <a:ext uri="{FF2B5EF4-FFF2-40B4-BE49-F238E27FC236}">
                  <a16:creationId xmlns:a16="http://schemas.microsoft.com/office/drawing/2014/main" id="{AB7395B4-AE82-7157-FBD5-64DBC0CD3174}"/>
                </a:ext>
              </a:extLst>
            </p:cNvPr>
            <p:cNvPicPr>
              <a:picLocks noChangeAspect="1"/>
            </p:cNvPicPr>
            <p:nvPr/>
          </p:nvPicPr>
          <p:blipFill>
            <a:blip r:embed="rId17"/>
            <a:stretch>
              <a:fillRect/>
            </a:stretch>
          </p:blipFill>
          <p:spPr>
            <a:xfrm>
              <a:off x="2309665" y="2550509"/>
              <a:ext cx="1937473" cy="1052974"/>
            </a:xfrm>
            <a:prstGeom prst="rect">
              <a:avLst/>
            </a:prstGeom>
          </p:spPr>
        </p:pic>
        <p:pic>
          <p:nvPicPr>
            <p:cNvPr id="30" name="Picture 29">
              <a:extLst>
                <a:ext uri="{FF2B5EF4-FFF2-40B4-BE49-F238E27FC236}">
                  <a16:creationId xmlns:a16="http://schemas.microsoft.com/office/drawing/2014/main" id="{CB5E2614-B670-6023-916F-687E94B009EE}"/>
                </a:ext>
              </a:extLst>
            </p:cNvPr>
            <p:cNvPicPr>
              <a:picLocks noChangeAspect="1"/>
            </p:cNvPicPr>
            <p:nvPr/>
          </p:nvPicPr>
          <p:blipFill>
            <a:blip r:embed="rId18"/>
            <a:stretch>
              <a:fillRect/>
            </a:stretch>
          </p:blipFill>
          <p:spPr>
            <a:xfrm>
              <a:off x="12633" y="4799947"/>
              <a:ext cx="1857447" cy="897134"/>
            </a:xfrm>
            <a:prstGeom prst="rect">
              <a:avLst/>
            </a:prstGeom>
          </p:spPr>
        </p:pic>
        <p:pic>
          <p:nvPicPr>
            <p:cNvPr id="32" name="Picture 31">
              <a:extLst>
                <a:ext uri="{FF2B5EF4-FFF2-40B4-BE49-F238E27FC236}">
                  <a16:creationId xmlns:a16="http://schemas.microsoft.com/office/drawing/2014/main" id="{EB5A2FC5-8121-B2ED-C142-2D51F82004C9}"/>
                </a:ext>
              </a:extLst>
            </p:cNvPr>
            <p:cNvPicPr>
              <a:picLocks noChangeAspect="1"/>
            </p:cNvPicPr>
            <p:nvPr/>
          </p:nvPicPr>
          <p:blipFill>
            <a:blip r:embed="rId19"/>
            <a:stretch>
              <a:fillRect/>
            </a:stretch>
          </p:blipFill>
          <p:spPr>
            <a:xfrm>
              <a:off x="6375310" y="2550509"/>
              <a:ext cx="1899566" cy="762354"/>
            </a:xfrm>
            <a:prstGeom prst="rect">
              <a:avLst/>
            </a:prstGeom>
          </p:spPr>
        </p:pic>
        <p:pic>
          <p:nvPicPr>
            <p:cNvPr id="15" name="Picture 14">
              <a:extLst>
                <a:ext uri="{FF2B5EF4-FFF2-40B4-BE49-F238E27FC236}">
                  <a16:creationId xmlns:a16="http://schemas.microsoft.com/office/drawing/2014/main" id="{DD2A273D-F3C5-4839-B2ED-3346BF5ACB12}"/>
                </a:ext>
              </a:extLst>
            </p:cNvPr>
            <p:cNvPicPr>
              <a:picLocks noChangeAspect="1"/>
            </p:cNvPicPr>
            <p:nvPr/>
          </p:nvPicPr>
          <p:blipFill>
            <a:blip r:embed="rId20"/>
            <a:stretch>
              <a:fillRect/>
            </a:stretch>
          </p:blipFill>
          <p:spPr>
            <a:xfrm>
              <a:off x="11387" y="3634044"/>
              <a:ext cx="1992228" cy="1048763"/>
            </a:xfrm>
            <a:prstGeom prst="rect">
              <a:avLst/>
            </a:prstGeom>
          </p:spPr>
        </p:pic>
      </p:grpSp>
      <p:grpSp>
        <p:nvGrpSpPr>
          <p:cNvPr id="65" name="Group 64">
            <a:extLst>
              <a:ext uri="{FF2B5EF4-FFF2-40B4-BE49-F238E27FC236}">
                <a16:creationId xmlns:a16="http://schemas.microsoft.com/office/drawing/2014/main" id="{90C9E62B-4FF3-34C0-CEE3-8B2A26C54A37}"/>
              </a:ext>
            </a:extLst>
          </p:cNvPr>
          <p:cNvGrpSpPr/>
          <p:nvPr/>
        </p:nvGrpSpPr>
        <p:grpSpPr>
          <a:xfrm>
            <a:off x="1521486" y="1800855"/>
            <a:ext cx="8852128" cy="914400"/>
            <a:chOff x="1402012" y="1547844"/>
            <a:chExt cx="8852128" cy="914400"/>
          </a:xfrm>
        </p:grpSpPr>
        <p:pic>
          <p:nvPicPr>
            <p:cNvPr id="38" name="Picture 37" descr="A white sign with black text and a red and black triangle&#10;&#10;Description automatically generated">
              <a:extLst>
                <a:ext uri="{FF2B5EF4-FFF2-40B4-BE49-F238E27FC236}">
                  <a16:creationId xmlns:a16="http://schemas.microsoft.com/office/drawing/2014/main" id="{D2EBAC2E-370F-45D8-971C-267FE3AAB712}"/>
                </a:ext>
              </a:extLst>
            </p:cNvPr>
            <p:cNvPicPr>
              <a:picLocks noChangeAspect="1"/>
            </p:cNvPicPr>
            <p:nvPr/>
          </p:nvPicPr>
          <p:blipFill>
            <a:blip r:embed="rId21"/>
            <a:stretch>
              <a:fillRect/>
            </a:stretch>
          </p:blipFill>
          <p:spPr>
            <a:xfrm>
              <a:off x="6071554" y="1547844"/>
              <a:ext cx="704088" cy="914400"/>
            </a:xfrm>
            <a:prstGeom prst="rect">
              <a:avLst/>
            </a:prstGeom>
          </p:spPr>
        </p:pic>
        <p:pic>
          <p:nvPicPr>
            <p:cNvPr id="42" name="Picture 41" descr="A white sign with black text and blue arrow&#10;&#10;Description automatically generated">
              <a:extLst>
                <a:ext uri="{FF2B5EF4-FFF2-40B4-BE49-F238E27FC236}">
                  <a16:creationId xmlns:a16="http://schemas.microsoft.com/office/drawing/2014/main" id="{153A33B6-0BDE-3D26-19F5-ADAC1C2B5B75}"/>
                </a:ext>
              </a:extLst>
            </p:cNvPr>
            <p:cNvPicPr>
              <a:picLocks noChangeAspect="1"/>
            </p:cNvPicPr>
            <p:nvPr/>
          </p:nvPicPr>
          <p:blipFill>
            <a:blip r:embed="rId22"/>
            <a:stretch>
              <a:fillRect/>
            </a:stretch>
          </p:blipFill>
          <p:spPr>
            <a:xfrm>
              <a:off x="4912055" y="1547844"/>
              <a:ext cx="704088" cy="914400"/>
            </a:xfrm>
            <a:prstGeom prst="rect">
              <a:avLst/>
            </a:prstGeom>
          </p:spPr>
        </p:pic>
        <p:pic>
          <p:nvPicPr>
            <p:cNvPr id="46" name="Picture 45" descr="A white sign with black text and red and black letters&#10;&#10;Description automatically generated">
              <a:extLst>
                <a:ext uri="{FF2B5EF4-FFF2-40B4-BE49-F238E27FC236}">
                  <a16:creationId xmlns:a16="http://schemas.microsoft.com/office/drawing/2014/main" id="{3B01235C-0B78-681E-E3D6-AE726D0933C5}"/>
                </a:ext>
              </a:extLst>
            </p:cNvPr>
            <p:cNvPicPr>
              <a:picLocks noChangeAspect="1"/>
            </p:cNvPicPr>
            <p:nvPr/>
          </p:nvPicPr>
          <p:blipFill>
            <a:blip r:embed="rId23"/>
            <a:stretch>
              <a:fillRect/>
            </a:stretch>
          </p:blipFill>
          <p:spPr>
            <a:xfrm>
              <a:off x="9550052" y="1547844"/>
              <a:ext cx="704088" cy="914400"/>
            </a:xfrm>
            <a:prstGeom prst="rect">
              <a:avLst/>
            </a:prstGeom>
          </p:spPr>
        </p:pic>
        <p:pic>
          <p:nvPicPr>
            <p:cNvPr id="50" name="Picture 49" descr="A white and purple sign with black text&#10;&#10;Description automatically generated">
              <a:extLst>
                <a:ext uri="{FF2B5EF4-FFF2-40B4-BE49-F238E27FC236}">
                  <a16:creationId xmlns:a16="http://schemas.microsoft.com/office/drawing/2014/main" id="{F414B2F1-B4B8-956E-B105-155491E86472}"/>
                </a:ext>
              </a:extLst>
            </p:cNvPr>
            <p:cNvPicPr>
              <a:picLocks noChangeAspect="1"/>
            </p:cNvPicPr>
            <p:nvPr/>
          </p:nvPicPr>
          <p:blipFill>
            <a:blip r:embed="rId24"/>
            <a:stretch>
              <a:fillRect/>
            </a:stretch>
          </p:blipFill>
          <p:spPr>
            <a:xfrm>
              <a:off x="3720096" y="1547844"/>
              <a:ext cx="736548" cy="822960"/>
            </a:xfrm>
            <a:prstGeom prst="rect">
              <a:avLst/>
            </a:prstGeom>
          </p:spPr>
        </p:pic>
        <p:pic>
          <p:nvPicPr>
            <p:cNvPr id="56" name="Picture 55" descr="A white sign with black text and red and black letters&#10;&#10;Description automatically generated">
              <a:extLst>
                <a:ext uri="{FF2B5EF4-FFF2-40B4-BE49-F238E27FC236}">
                  <a16:creationId xmlns:a16="http://schemas.microsoft.com/office/drawing/2014/main" id="{CBDCE0E2-99D6-F16B-DFD1-82D5BA3F0615}"/>
                </a:ext>
              </a:extLst>
            </p:cNvPr>
            <p:cNvPicPr>
              <a:picLocks noChangeAspect="1"/>
            </p:cNvPicPr>
            <p:nvPr/>
          </p:nvPicPr>
          <p:blipFill>
            <a:blip r:embed="rId23"/>
            <a:stretch>
              <a:fillRect/>
            </a:stretch>
          </p:blipFill>
          <p:spPr>
            <a:xfrm>
              <a:off x="7231053" y="1547844"/>
              <a:ext cx="704088" cy="914400"/>
            </a:xfrm>
            <a:prstGeom prst="rect">
              <a:avLst/>
            </a:prstGeom>
          </p:spPr>
        </p:pic>
        <p:pic>
          <p:nvPicPr>
            <p:cNvPr id="58" name="Picture 57" descr="A white rectangular sign with black text&#10;&#10;Description automatically generated">
              <a:extLst>
                <a:ext uri="{FF2B5EF4-FFF2-40B4-BE49-F238E27FC236}">
                  <a16:creationId xmlns:a16="http://schemas.microsoft.com/office/drawing/2014/main" id="{54D9A8EC-3D24-89F5-1338-862876CEABEE}"/>
                </a:ext>
              </a:extLst>
            </p:cNvPr>
            <p:cNvPicPr>
              <a:picLocks noChangeAspect="1"/>
            </p:cNvPicPr>
            <p:nvPr/>
          </p:nvPicPr>
          <p:blipFill>
            <a:blip r:embed="rId25"/>
            <a:stretch>
              <a:fillRect/>
            </a:stretch>
          </p:blipFill>
          <p:spPr>
            <a:xfrm>
              <a:off x="1402012" y="1547844"/>
              <a:ext cx="703174" cy="914400"/>
            </a:xfrm>
            <a:prstGeom prst="rect">
              <a:avLst/>
            </a:prstGeom>
          </p:spPr>
        </p:pic>
        <p:pic>
          <p:nvPicPr>
            <p:cNvPr id="60" name="Picture 59" descr="A white sign with black text and a red and white hexagon with a yellow ribbon&#10;&#10;Description automatically generated">
              <a:extLst>
                <a:ext uri="{FF2B5EF4-FFF2-40B4-BE49-F238E27FC236}">
                  <a16:creationId xmlns:a16="http://schemas.microsoft.com/office/drawing/2014/main" id="{C867D403-AD5F-E137-D6A1-786F909992FC}"/>
                </a:ext>
              </a:extLst>
            </p:cNvPr>
            <p:cNvPicPr>
              <a:picLocks noChangeAspect="1"/>
            </p:cNvPicPr>
            <p:nvPr/>
          </p:nvPicPr>
          <p:blipFill>
            <a:blip r:embed="rId26"/>
            <a:stretch>
              <a:fillRect/>
            </a:stretch>
          </p:blipFill>
          <p:spPr>
            <a:xfrm>
              <a:off x="8390552" y="1547844"/>
              <a:ext cx="704088" cy="914400"/>
            </a:xfrm>
            <a:prstGeom prst="rect">
              <a:avLst/>
            </a:prstGeom>
          </p:spPr>
        </p:pic>
        <p:pic>
          <p:nvPicPr>
            <p:cNvPr id="62" name="Picture 61" descr="A white and orange sign with black text&#10;&#10;Description automatically generated">
              <a:extLst>
                <a:ext uri="{FF2B5EF4-FFF2-40B4-BE49-F238E27FC236}">
                  <a16:creationId xmlns:a16="http://schemas.microsoft.com/office/drawing/2014/main" id="{7B534A53-A76F-88CA-A2CF-27D72DFA37E0}"/>
                </a:ext>
              </a:extLst>
            </p:cNvPr>
            <p:cNvPicPr>
              <a:picLocks noChangeAspect="1"/>
            </p:cNvPicPr>
            <p:nvPr/>
          </p:nvPicPr>
          <p:blipFill>
            <a:blip r:embed="rId27"/>
            <a:stretch>
              <a:fillRect/>
            </a:stretch>
          </p:blipFill>
          <p:spPr>
            <a:xfrm>
              <a:off x="2560597" y="1547844"/>
              <a:ext cx="704088" cy="914400"/>
            </a:xfrm>
            <a:prstGeom prst="rect">
              <a:avLst/>
            </a:prstGeom>
          </p:spPr>
        </p:pic>
      </p:grpSp>
    </p:spTree>
    <p:extLst>
      <p:ext uri="{BB962C8B-B14F-4D97-AF65-F5344CB8AC3E}">
        <p14:creationId xmlns:p14="http://schemas.microsoft.com/office/powerpoint/2010/main" val="3933861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D1D529-F34F-342D-B0CA-1A3C11F30687}"/>
              </a:ext>
            </a:extLst>
          </p:cNvPr>
          <p:cNvSpPr>
            <a:spLocks noGrp="1"/>
          </p:cNvSpPr>
          <p:nvPr>
            <p:ph sz="quarter" idx="15"/>
          </p:nvPr>
        </p:nvSpPr>
        <p:spPr>
          <a:xfrm>
            <a:off x="803274" y="1452015"/>
            <a:ext cx="10812229" cy="692471"/>
          </a:xfrm>
        </p:spPr>
        <p:txBody>
          <a:bodyPr>
            <a:normAutofit/>
          </a:bodyPr>
          <a:lstStyle/>
          <a:p>
            <a:pPr marL="0" indent="0">
              <a:buNone/>
            </a:pPr>
            <a:r>
              <a:rPr lang="en-US" sz="1600" b="0" dirty="0">
                <a:latin typeface="+mn-lt"/>
              </a:rPr>
              <a:t>Public company strength with a small </a:t>
            </a:r>
            <a:r>
              <a:rPr lang="en-US" sz="1600" dirty="0">
                <a:latin typeface="+mn-lt"/>
              </a:rPr>
              <a:t>b</a:t>
            </a:r>
            <a:r>
              <a:rPr lang="en-US" sz="1600" b="0" dirty="0">
                <a:latin typeface="+mn-lt"/>
              </a:rPr>
              <a:t>usiness </a:t>
            </a:r>
            <a:r>
              <a:rPr lang="en-US" sz="1600" dirty="0">
                <a:latin typeface="+mn-lt"/>
              </a:rPr>
              <a:t>a</a:t>
            </a:r>
            <a:r>
              <a:rPr lang="en-US" sz="1600" b="0" dirty="0">
                <a:latin typeface="+mn-lt"/>
              </a:rPr>
              <a:t>ttitude. Growth means more employees, more locations, more tax jurisdictions, and more HR laws. Asure can help small businesses grow because we fit that mold ourselves.</a:t>
            </a:r>
            <a:endParaRPr lang="en-US" sz="1600" dirty="0"/>
          </a:p>
        </p:txBody>
      </p:sp>
      <p:sp>
        <p:nvSpPr>
          <p:cNvPr id="2" name="Title 1">
            <a:extLst>
              <a:ext uri="{FF2B5EF4-FFF2-40B4-BE49-F238E27FC236}">
                <a16:creationId xmlns:a16="http://schemas.microsoft.com/office/drawing/2014/main" id="{D9B95B80-00A8-2462-1CCF-4E466AB4FB5D}"/>
              </a:ext>
            </a:extLst>
          </p:cNvPr>
          <p:cNvSpPr>
            <a:spLocks noGrp="1"/>
          </p:cNvSpPr>
          <p:nvPr>
            <p:ph type="title"/>
          </p:nvPr>
        </p:nvSpPr>
        <p:spPr/>
        <p:txBody>
          <a:bodyPr/>
          <a:lstStyle/>
          <a:p>
            <a:r>
              <a:rPr lang="en-US" dirty="0"/>
              <a:t>Why Asure? </a:t>
            </a:r>
            <a:r>
              <a:rPr lang="en-US" dirty="0">
                <a:solidFill>
                  <a:schemeClr val="accent1"/>
                </a:solidFill>
              </a:rPr>
              <a:t>We know Growth</a:t>
            </a:r>
          </a:p>
        </p:txBody>
      </p:sp>
      <p:sp>
        <p:nvSpPr>
          <p:cNvPr id="4" name="Rectangle 3">
            <a:extLst>
              <a:ext uri="{FF2B5EF4-FFF2-40B4-BE49-F238E27FC236}">
                <a16:creationId xmlns:a16="http://schemas.microsoft.com/office/drawing/2014/main" id="{2F4050CC-AD5E-68B8-D795-A6E4C98AED5C}"/>
              </a:ext>
            </a:extLst>
          </p:cNvPr>
          <p:cNvSpPr/>
          <p:nvPr/>
        </p:nvSpPr>
        <p:spPr>
          <a:xfrm>
            <a:off x="0" y="5599984"/>
            <a:ext cx="12208316" cy="126561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9">
            <a:extLst>
              <a:ext uri="{FF2B5EF4-FFF2-40B4-BE49-F238E27FC236}">
                <a16:creationId xmlns:a16="http://schemas.microsoft.com/office/drawing/2014/main" id="{E5C6BA8F-BBB4-895D-CFB0-5CCA4FCEC628}"/>
              </a:ext>
            </a:extLst>
          </p:cNvPr>
          <p:cNvSpPr txBox="1">
            <a:spLocks/>
          </p:cNvSpPr>
          <p:nvPr/>
        </p:nvSpPr>
        <p:spPr>
          <a:xfrm>
            <a:off x="368300" y="5764226"/>
            <a:ext cx="2573467" cy="424732"/>
          </a:xfrm>
          <a:prstGeom prst="rect">
            <a:avLst/>
          </a:prstGeom>
        </p:spPr>
        <p:txBody>
          <a:bodyPr vert="horz" lIns="0" tIns="0" rIns="0" bIns="0" rtlCol="0" anchor="ctr">
            <a:noAutofit/>
          </a:bodyPr>
          <a:lstStyle>
            <a:lvl1pPr marL="0" indent="0" algn="l" defTabSz="914400" rtl="0" eaLnBrk="1" latinLnBrk="0" hangingPunct="1">
              <a:lnSpc>
                <a:spcPct val="110000"/>
              </a:lnSpc>
              <a:spcBef>
                <a:spcPts val="900"/>
              </a:spcBef>
              <a:buFont typeface="Arial" panose="020B0604020202020204" pitchFamily="34" charset="0"/>
              <a:buNone/>
              <a:defRPr sz="1600" kern="1200">
                <a:solidFill>
                  <a:schemeClr val="tx1"/>
                </a:solidFill>
                <a:latin typeface="Avenir Next LT Pro" panose="020B0504020202020204" pitchFamily="34" charset="0"/>
                <a:ea typeface="+mn-ea"/>
                <a:cs typeface="+mn-cs"/>
              </a:defRPr>
            </a:lvl1pPr>
            <a:lvl2pPr marL="341313" indent="-169863" algn="l" defTabSz="914400" rtl="0" eaLnBrk="1" latinLnBrk="0" hangingPunct="1">
              <a:lnSpc>
                <a:spcPct val="110000"/>
              </a:lnSpc>
              <a:spcBef>
                <a:spcPts val="300"/>
              </a:spcBef>
              <a:buFont typeface="Avenir Next LT Pro" panose="020B0504020202020204" pitchFamily="34" charset="0"/>
              <a:buChar char="–"/>
              <a:defRPr sz="1200" kern="1200">
                <a:solidFill>
                  <a:schemeClr val="tx1"/>
                </a:solidFill>
                <a:latin typeface="Avenir Next LT Pro" panose="020B0504020202020204" pitchFamily="34" charset="0"/>
                <a:ea typeface="+mn-ea"/>
                <a:cs typeface="+mn-cs"/>
              </a:defRPr>
            </a:lvl2pPr>
            <a:lvl3pPr marL="512763" indent="-171450"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3pPr>
            <a:lvl4pPr marL="688975" indent="-17621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4pPr>
            <a:lvl5pPr marL="858838" indent="-16986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584" algn="ctr"/>
            <a:r>
              <a:rPr lang="en-US" sz="2000" b="1" dirty="0">
                <a:solidFill>
                  <a:schemeClr val="bg1"/>
                </a:solidFill>
              </a:rPr>
              <a:t>All </a:t>
            </a:r>
            <a:r>
              <a:rPr lang="en-US" sz="2000" b="1" dirty="0">
                <a:solidFill>
                  <a:schemeClr val="accent5"/>
                </a:solidFill>
              </a:rPr>
              <a:t>50</a:t>
            </a:r>
            <a:r>
              <a:rPr lang="en-US" sz="2000" b="1" dirty="0">
                <a:solidFill>
                  <a:schemeClr val="bg1"/>
                </a:solidFill>
              </a:rPr>
              <a:t> States</a:t>
            </a:r>
          </a:p>
        </p:txBody>
      </p:sp>
      <p:sp>
        <p:nvSpPr>
          <p:cNvPr id="7" name="Text Placeholder 15">
            <a:extLst>
              <a:ext uri="{FF2B5EF4-FFF2-40B4-BE49-F238E27FC236}">
                <a16:creationId xmlns:a16="http://schemas.microsoft.com/office/drawing/2014/main" id="{B827284F-F517-047E-5200-8F9F19A76951}"/>
              </a:ext>
            </a:extLst>
          </p:cNvPr>
          <p:cNvSpPr txBox="1">
            <a:spLocks/>
          </p:cNvSpPr>
          <p:nvPr/>
        </p:nvSpPr>
        <p:spPr>
          <a:xfrm>
            <a:off x="3182330" y="6128503"/>
            <a:ext cx="2270517" cy="548955"/>
          </a:xfrm>
          <a:prstGeom prst="rect">
            <a:avLst/>
          </a:prstGeom>
        </p:spPr>
        <p:txBody>
          <a:bodyPr>
            <a:normAutofit/>
          </a:bodyPr>
          <a:lstStyle>
            <a:lvl1pPr marL="171450" indent="-171450" algn="l" defTabSz="914400" rtl="0" eaLnBrk="1" latinLnBrk="0" hangingPunct="1">
              <a:lnSpc>
                <a:spcPct val="110000"/>
              </a:lnSpc>
              <a:spcBef>
                <a:spcPts val="9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1pPr>
            <a:lvl2pPr marL="341313" indent="-169863" algn="l" defTabSz="914400" rtl="0" eaLnBrk="1" latinLnBrk="0" hangingPunct="1">
              <a:lnSpc>
                <a:spcPct val="110000"/>
              </a:lnSpc>
              <a:spcBef>
                <a:spcPts val="300"/>
              </a:spcBef>
              <a:buFont typeface="Avenir Next LT Pro" panose="020B0504020202020204" pitchFamily="34" charset="0"/>
              <a:buChar char="–"/>
              <a:defRPr sz="1200" kern="1200">
                <a:solidFill>
                  <a:schemeClr val="tx1"/>
                </a:solidFill>
                <a:latin typeface="Avenir Next LT Pro" panose="020B0504020202020204" pitchFamily="34" charset="0"/>
                <a:ea typeface="+mn-ea"/>
                <a:cs typeface="+mn-cs"/>
              </a:defRPr>
            </a:lvl2pPr>
            <a:lvl3pPr marL="512763" indent="-171450"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3pPr>
            <a:lvl4pPr marL="688975" indent="-17621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4pPr>
            <a:lvl5pPr marL="858838" indent="-16986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cap="all">
                <a:solidFill>
                  <a:schemeClr val="bg1"/>
                </a:solidFill>
              </a:rPr>
              <a:t>Clients LOVE US – </a:t>
            </a:r>
          </a:p>
          <a:p>
            <a:pPr marL="0" indent="0" algn="ctr">
              <a:spcBef>
                <a:spcPts val="0"/>
              </a:spcBef>
              <a:buNone/>
            </a:pPr>
            <a:r>
              <a:rPr lang="en-US" sz="1100" cap="all">
                <a:solidFill>
                  <a:schemeClr val="bg1"/>
                </a:solidFill>
              </a:rPr>
              <a:t>Average Retention 8-10 YRS</a:t>
            </a:r>
          </a:p>
        </p:txBody>
      </p:sp>
      <p:sp>
        <p:nvSpPr>
          <p:cNvPr id="13" name="Content Placeholder 13">
            <a:extLst>
              <a:ext uri="{FF2B5EF4-FFF2-40B4-BE49-F238E27FC236}">
                <a16:creationId xmlns:a16="http://schemas.microsoft.com/office/drawing/2014/main" id="{8F1C7056-5CA0-A806-C32B-BFB44990DF59}"/>
              </a:ext>
            </a:extLst>
          </p:cNvPr>
          <p:cNvSpPr txBox="1">
            <a:spLocks/>
          </p:cNvSpPr>
          <p:nvPr/>
        </p:nvSpPr>
        <p:spPr>
          <a:xfrm>
            <a:off x="3204386" y="5793712"/>
            <a:ext cx="2226404" cy="365760"/>
          </a:xfrm>
          <a:prstGeom prst="rect">
            <a:avLst/>
          </a:prstGeom>
        </p:spPr>
        <p:txBody>
          <a:bodyPr anchor="ctr"/>
          <a:lstStyle>
            <a:lvl1pPr marL="171450" indent="-171450" algn="l" defTabSz="914400" rtl="0" eaLnBrk="1" latinLnBrk="0" hangingPunct="1">
              <a:lnSpc>
                <a:spcPct val="110000"/>
              </a:lnSpc>
              <a:spcBef>
                <a:spcPts val="9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1pPr>
            <a:lvl2pPr marL="341313" indent="-169863" algn="l" defTabSz="914400" rtl="0" eaLnBrk="1" latinLnBrk="0" hangingPunct="1">
              <a:lnSpc>
                <a:spcPct val="110000"/>
              </a:lnSpc>
              <a:spcBef>
                <a:spcPts val="300"/>
              </a:spcBef>
              <a:buFont typeface="Avenir Next LT Pro" panose="020B0504020202020204" pitchFamily="34" charset="0"/>
              <a:buChar char="–"/>
              <a:defRPr sz="1200" kern="1200">
                <a:solidFill>
                  <a:schemeClr val="tx1"/>
                </a:solidFill>
                <a:latin typeface="Avenir Next LT Pro" panose="020B0504020202020204" pitchFamily="34" charset="0"/>
                <a:ea typeface="+mn-ea"/>
                <a:cs typeface="+mn-cs"/>
              </a:defRPr>
            </a:lvl2pPr>
            <a:lvl3pPr marL="512763" indent="-171450"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3pPr>
            <a:lvl4pPr marL="688975" indent="-17621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4pPr>
            <a:lvl5pPr marL="858838" indent="-16986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chemeClr val="accent5"/>
                </a:solidFill>
              </a:rPr>
              <a:t>8-10</a:t>
            </a:r>
            <a:r>
              <a:rPr lang="en-US" sz="2000" b="1" dirty="0">
                <a:solidFill>
                  <a:schemeClr val="bg1"/>
                </a:solidFill>
              </a:rPr>
              <a:t> Years</a:t>
            </a:r>
          </a:p>
        </p:txBody>
      </p:sp>
      <p:sp>
        <p:nvSpPr>
          <p:cNvPr id="19" name="Text Placeholder 19">
            <a:extLst>
              <a:ext uri="{FF2B5EF4-FFF2-40B4-BE49-F238E27FC236}">
                <a16:creationId xmlns:a16="http://schemas.microsoft.com/office/drawing/2014/main" id="{907F0FBF-51E6-8A24-F6E1-4CDDBBF9E09A}"/>
              </a:ext>
            </a:extLst>
          </p:cNvPr>
          <p:cNvSpPr txBox="1">
            <a:spLocks/>
          </p:cNvSpPr>
          <p:nvPr/>
        </p:nvSpPr>
        <p:spPr>
          <a:xfrm>
            <a:off x="5798020" y="6128503"/>
            <a:ext cx="2827154" cy="518219"/>
          </a:xfrm>
          <a:prstGeom prst="rect">
            <a:avLst/>
          </a:prstGeom>
        </p:spPr>
        <p:txBody>
          <a:bodyPr/>
          <a:lstStyle>
            <a:lvl1pPr marL="171450" indent="-171450" algn="l" defTabSz="914400" rtl="0" eaLnBrk="1" latinLnBrk="0" hangingPunct="1">
              <a:lnSpc>
                <a:spcPct val="110000"/>
              </a:lnSpc>
              <a:spcBef>
                <a:spcPts val="9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1pPr>
            <a:lvl2pPr marL="341313" indent="-169863" algn="l" defTabSz="914400" rtl="0" eaLnBrk="1" latinLnBrk="0" hangingPunct="1">
              <a:lnSpc>
                <a:spcPct val="110000"/>
              </a:lnSpc>
              <a:spcBef>
                <a:spcPts val="300"/>
              </a:spcBef>
              <a:buFont typeface="Avenir Next LT Pro" panose="020B0504020202020204" pitchFamily="34" charset="0"/>
              <a:buChar char="–"/>
              <a:defRPr sz="1200" kern="1200">
                <a:solidFill>
                  <a:schemeClr val="tx1"/>
                </a:solidFill>
                <a:latin typeface="Avenir Next LT Pro" panose="020B0504020202020204" pitchFamily="34" charset="0"/>
                <a:ea typeface="+mn-ea"/>
                <a:cs typeface="+mn-cs"/>
              </a:defRPr>
            </a:lvl2pPr>
            <a:lvl3pPr marL="512763" indent="-171450"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3pPr>
            <a:lvl4pPr marL="688975" indent="-17621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4pPr>
            <a:lvl5pPr marL="858838" indent="-16986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cap="all">
                <a:solidFill>
                  <a:schemeClr val="bg1"/>
                </a:solidFill>
              </a:rPr>
              <a:t>Experience and resources that help small businesses scale</a:t>
            </a:r>
          </a:p>
        </p:txBody>
      </p:sp>
      <p:sp>
        <p:nvSpPr>
          <p:cNvPr id="23" name="Content Placeholder 17">
            <a:extLst>
              <a:ext uri="{FF2B5EF4-FFF2-40B4-BE49-F238E27FC236}">
                <a16:creationId xmlns:a16="http://schemas.microsoft.com/office/drawing/2014/main" id="{1F9A19D5-60E6-5FFA-6D7A-470DB3E08A40}"/>
              </a:ext>
            </a:extLst>
          </p:cNvPr>
          <p:cNvSpPr txBox="1">
            <a:spLocks/>
          </p:cNvSpPr>
          <p:nvPr/>
        </p:nvSpPr>
        <p:spPr>
          <a:xfrm>
            <a:off x="5519874" y="5803716"/>
            <a:ext cx="3383447" cy="345752"/>
          </a:xfrm>
          <a:prstGeom prst="rect">
            <a:avLst/>
          </a:prstGeom>
        </p:spPr>
        <p:txBody>
          <a:bodyPr anchor="ctr"/>
          <a:lstStyle>
            <a:lvl1pPr marL="171450" indent="-171450" algn="l" defTabSz="914400" rtl="0" eaLnBrk="1" latinLnBrk="0" hangingPunct="1">
              <a:lnSpc>
                <a:spcPct val="110000"/>
              </a:lnSpc>
              <a:spcBef>
                <a:spcPts val="9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1pPr>
            <a:lvl2pPr marL="341313" indent="-169863" algn="l" defTabSz="914400" rtl="0" eaLnBrk="1" latinLnBrk="0" hangingPunct="1">
              <a:lnSpc>
                <a:spcPct val="110000"/>
              </a:lnSpc>
              <a:spcBef>
                <a:spcPts val="300"/>
              </a:spcBef>
              <a:buFont typeface="Avenir Next LT Pro" panose="020B0504020202020204" pitchFamily="34" charset="0"/>
              <a:buChar char="–"/>
              <a:defRPr sz="1200" kern="1200">
                <a:solidFill>
                  <a:schemeClr val="tx1"/>
                </a:solidFill>
                <a:latin typeface="Avenir Next LT Pro" panose="020B0504020202020204" pitchFamily="34" charset="0"/>
                <a:ea typeface="+mn-ea"/>
                <a:cs typeface="+mn-cs"/>
              </a:defRPr>
            </a:lvl2pPr>
            <a:lvl3pPr marL="512763" indent="-171450"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3pPr>
            <a:lvl4pPr marL="688975" indent="-17621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4pPr>
            <a:lvl5pPr marL="858838" indent="-16986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chemeClr val="accent5"/>
                </a:solidFill>
              </a:rPr>
              <a:t>Growth</a:t>
            </a:r>
            <a:r>
              <a:rPr lang="en-US" sz="2000" b="1" dirty="0">
                <a:solidFill>
                  <a:schemeClr val="accent2"/>
                </a:solidFill>
              </a:rPr>
              <a:t> </a:t>
            </a:r>
            <a:r>
              <a:rPr lang="en-US" sz="2000" b="1" dirty="0">
                <a:solidFill>
                  <a:schemeClr val="bg1"/>
                </a:solidFill>
              </a:rPr>
              <a:t>Expertise</a:t>
            </a:r>
          </a:p>
        </p:txBody>
      </p:sp>
      <p:sp>
        <p:nvSpPr>
          <p:cNvPr id="25" name="Text Placeholder 33">
            <a:extLst>
              <a:ext uri="{FF2B5EF4-FFF2-40B4-BE49-F238E27FC236}">
                <a16:creationId xmlns:a16="http://schemas.microsoft.com/office/drawing/2014/main" id="{35D5F8E9-D22A-95F2-5F04-F8FEA2673357}"/>
              </a:ext>
            </a:extLst>
          </p:cNvPr>
          <p:cNvSpPr txBox="1">
            <a:spLocks/>
          </p:cNvSpPr>
          <p:nvPr/>
        </p:nvSpPr>
        <p:spPr>
          <a:xfrm>
            <a:off x="9398906" y="6128503"/>
            <a:ext cx="2216597" cy="518219"/>
          </a:xfrm>
          <a:prstGeom prst="rect">
            <a:avLst/>
          </a:prstGeom>
        </p:spPr>
        <p:txBody>
          <a:bodyPr/>
          <a:lstStyle>
            <a:lvl1pPr marL="171450" indent="-171450" algn="l" defTabSz="914400" rtl="0" eaLnBrk="1" latinLnBrk="0" hangingPunct="1">
              <a:lnSpc>
                <a:spcPct val="110000"/>
              </a:lnSpc>
              <a:spcBef>
                <a:spcPts val="9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1pPr>
            <a:lvl2pPr marL="341313" indent="-169863" algn="l" defTabSz="914400" rtl="0" eaLnBrk="1" latinLnBrk="0" hangingPunct="1">
              <a:lnSpc>
                <a:spcPct val="110000"/>
              </a:lnSpc>
              <a:spcBef>
                <a:spcPts val="300"/>
              </a:spcBef>
              <a:buFont typeface="Avenir Next LT Pro" panose="020B0504020202020204" pitchFamily="34" charset="0"/>
              <a:buChar char="–"/>
              <a:defRPr sz="1200" kern="1200">
                <a:solidFill>
                  <a:schemeClr val="tx1"/>
                </a:solidFill>
                <a:latin typeface="Avenir Next LT Pro" panose="020B0504020202020204" pitchFamily="34" charset="0"/>
                <a:ea typeface="+mn-ea"/>
                <a:cs typeface="+mn-cs"/>
              </a:defRPr>
            </a:lvl2pPr>
            <a:lvl3pPr marL="512763" indent="-171450"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3pPr>
            <a:lvl4pPr marL="688975" indent="-17621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4pPr>
            <a:lvl5pPr marL="858838" indent="-16986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a:solidFill>
                  <a:schemeClr val="bg1"/>
                </a:solidFill>
              </a:rPr>
              <a:t>HIGH INSIDER OWNERSHIP FOR PUBLIC COMPANY</a:t>
            </a:r>
          </a:p>
        </p:txBody>
      </p:sp>
      <p:sp>
        <p:nvSpPr>
          <p:cNvPr id="27" name="Content Placeholder 21">
            <a:extLst>
              <a:ext uri="{FF2B5EF4-FFF2-40B4-BE49-F238E27FC236}">
                <a16:creationId xmlns:a16="http://schemas.microsoft.com/office/drawing/2014/main" id="{36476C5C-25E6-04A1-5313-3329250B41B2}"/>
              </a:ext>
            </a:extLst>
          </p:cNvPr>
          <p:cNvSpPr txBox="1">
            <a:spLocks/>
          </p:cNvSpPr>
          <p:nvPr/>
        </p:nvSpPr>
        <p:spPr>
          <a:xfrm>
            <a:off x="9075639" y="5793712"/>
            <a:ext cx="2863133" cy="365760"/>
          </a:xfrm>
          <a:prstGeom prst="rect">
            <a:avLst/>
          </a:prstGeom>
        </p:spPr>
        <p:txBody>
          <a:bodyPr anchor="ctr"/>
          <a:lstStyle>
            <a:lvl1pPr marL="171450" indent="-171450" algn="l" defTabSz="914400" rtl="0" eaLnBrk="1" latinLnBrk="0" hangingPunct="1">
              <a:lnSpc>
                <a:spcPct val="110000"/>
              </a:lnSpc>
              <a:spcBef>
                <a:spcPts val="9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1pPr>
            <a:lvl2pPr marL="341313" indent="-169863" algn="l" defTabSz="914400" rtl="0" eaLnBrk="1" latinLnBrk="0" hangingPunct="1">
              <a:lnSpc>
                <a:spcPct val="110000"/>
              </a:lnSpc>
              <a:spcBef>
                <a:spcPts val="300"/>
              </a:spcBef>
              <a:buFont typeface="Avenir Next LT Pro" panose="020B0504020202020204" pitchFamily="34" charset="0"/>
              <a:buChar char="–"/>
              <a:defRPr sz="1200" kern="1200">
                <a:solidFill>
                  <a:schemeClr val="tx1"/>
                </a:solidFill>
                <a:latin typeface="Avenir Next LT Pro" panose="020B0504020202020204" pitchFamily="34" charset="0"/>
                <a:ea typeface="+mn-ea"/>
                <a:cs typeface="+mn-cs"/>
              </a:defRPr>
            </a:lvl2pPr>
            <a:lvl3pPr marL="512763" indent="-171450"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3pPr>
            <a:lvl4pPr marL="688975" indent="-17621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4pPr>
            <a:lvl5pPr marL="858838" indent="-16986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chemeClr val="accent5"/>
                </a:solidFill>
              </a:rPr>
              <a:t>Insider</a:t>
            </a:r>
            <a:r>
              <a:rPr lang="en-US" sz="2000" b="1" dirty="0">
                <a:solidFill>
                  <a:schemeClr val="bg1"/>
                </a:solidFill>
              </a:rPr>
              <a:t> Ownership</a:t>
            </a:r>
          </a:p>
        </p:txBody>
      </p:sp>
      <p:sp>
        <p:nvSpPr>
          <p:cNvPr id="29" name="Text Placeholder 15">
            <a:extLst>
              <a:ext uri="{FF2B5EF4-FFF2-40B4-BE49-F238E27FC236}">
                <a16:creationId xmlns:a16="http://schemas.microsoft.com/office/drawing/2014/main" id="{05B0909C-0951-203F-6CDE-EE64C1B54548}"/>
              </a:ext>
            </a:extLst>
          </p:cNvPr>
          <p:cNvSpPr txBox="1">
            <a:spLocks/>
          </p:cNvSpPr>
          <p:nvPr/>
        </p:nvSpPr>
        <p:spPr>
          <a:xfrm>
            <a:off x="610622" y="6112756"/>
            <a:ext cx="2088821" cy="513474"/>
          </a:xfrm>
          <a:prstGeom prst="rect">
            <a:avLst/>
          </a:prstGeom>
        </p:spPr>
        <p:txBody>
          <a:bodyPr vert="horz" wrap="square" lIns="121920" tIns="60960" rIns="121920" bIns="60960" rtlCol="0">
            <a:spAutoFit/>
          </a:bodyPr>
          <a:lstStyle>
            <a:lvl1pPr marL="0" indent="0" algn="ctr" defTabSz="685800" rtl="0" eaLnBrk="1" latinLnBrk="0" hangingPunct="1">
              <a:lnSpc>
                <a:spcPct val="120000"/>
              </a:lnSpc>
              <a:spcBef>
                <a:spcPts val="0"/>
              </a:spcBef>
              <a:buFont typeface="Arial" panose="020B0604020202020204" pitchFamily="34" charset="0"/>
              <a:buNone/>
              <a:defRPr sz="9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4pPr>
            <a:lvl5pPr marL="1371600" indent="0" algn="just" defTabSz="685800" rtl="0" eaLnBrk="1" latinLnBrk="0" hangingPunct="1">
              <a:lnSpc>
                <a:spcPct val="120000"/>
              </a:lnSpc>
              <a:spcBef>
                <a:spcPts val="375"/>
              </a:spcBef>
              <a:buFont typeface="Arial" panose="020B0604020202020204" pitchFamily="34" charset="0"/>
              <a:buNone/>
              <a:defRPr sz="7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100" cap="all">
                <a:latin typeface="Avenir Next LT Pro" panose="020B0504020202020204" pitchFamily="34" charset="0"/>
              </a:rPr>
              <a:t>Clients and employees in all 50 States</a:t>
            </a:r>
          </a:p>
        </p:txBody>
      </p:sp>
      <p:grpSp>
        <p:nvGrpSpPr>
          <p:cNvPr id="31" name="Group 30">
            <a:extLst>
              <a:ext uri="{FF2B5EF4-FFF2-40B4-BE49-F238E27FC236}">
                <a16:creationId xmlns:a16="http://schemas.microsoft.com/office/drawing/2014/main" id="{59E61182-EB85-3CE2-750F-9FEA393FFA85}"/>
              </a:ext>
            </a:extLst>
          </p:cNvPr>
          <p:cNvGrpSpPr/>
          <p:nvPr/>
        </p:nvGrpSpPr>
        <p:grpSpPr>
          <a:xfrm>
            <a:off x="782661" y="2799709"/>
            <a:ext cx="3588473" cy="2355242"/>
            <a:chOff x="886225" y="1968482"/>
            <a:chExt cx="3588473" cy="2355242"/>
          </a:xfrm>
        </p:grpSpPr>
        <p:grpSp>
          <p:nvGrpSpPr>
            <p:cNvPr id="33" name="Google Shape;165;p25">
              <a:extLst>
                <a:ext uri="{FF2B5EF4-FFF2-40B4-BE49-F238E27FC236}">
                  <a16:creationId xmlns:a16="http://schemas.microsoft.com/office/drawing/2014/main" id="{EBEC97F9-0171-EDC0-EF0C-4077C1F7264B}"/>
                </a:ext>
              </a:extLst>
            </p:cNvPr>
            <p:cNvGrpSpPr/>
            <p:nvPr/>
          </p:nvGrpSpPr>
          <p:grpSpPr>
            <a:xfrm>
              <a:off x="914400" y="1968482"/>
              <a:ext cx="3137520" cy="486347"/>
              <a:chOff x="664412" y="2243097"/>
              <a:chExt cx="3842142" cy="595569"/>
            </a:xfrm>
          </p:grpSpPr>
          <p:sp>
            <p:nvSpPr>
              <p:cNvPr id="40" name="Google Shape;166;p25">
                <a:extLst>
                  <a:ext uri="{FF2B5EF4-FFF2-40B4-BE49-F238E27FC236}">
                    <a16:creationId xmlns:a16="http://schemas.microsoft.com/office/drawing/2014/main" id="{2F3379F9-9841-C6CA-4222-A7CD9B390533}"/>
                  </a:ext>
                </a:extLst>
              </p:cNvPr>
              <p:cNvSpPr txBox="1"/>
              <p:nvPr/>
            </p:nvSpPr>
            <p:spPr>
              <a:xfrm>
                <a:off x="2677754" y="2260981"/>
                <a:ext cx="1828800" cy="559800"/>
              </a:xfrm>
              <a:prstGeom prst="rect">
                <a:avLst/>
              </a:prstGeom>
              <a:noFill/>
              <a:ln>
                <a:noFill/>
              </a:ln>
            </p:spPr>
            <p:txBody>
              <a:bodyPr spcFirstLastPara="1" wrap="square" lIns="121900" tIns="60933" rIns="121900" bIns="60933" anchor="t" anchorCtr="0">
                <a:noAutofit/>
              </a:bodyPr>
              <a:lstStyle/>
              <a:p>
                <a:pPr defTabSz="1219170"/>
                <a:r>
                  <a:rPr lang="en" sz="2400" b="1">
                    <a:solidFill>
                      <a:srgbClr val="111921"/>
                    </a:solidFill>
                    <a:latin typeface="Avenir Next LT Pro" panose="020B0504020202020204" pitchFamily="34" charset="0"/>
                    <a:ea typeface="Century Gothic"/>
                    <a:cs typeface="Arial" panose="020B0604020202020204" pitchFamily="34" charset="0"/>
                    <a:sym typeface="Century Gothic"/>
                  </a:rPr>
                  <a:t>: </a:t>
                </a:r>
                <a:r>
                  <a:rPr lang="en" sz="2400" b="1">
                    <a:solidFill>
                      <a:srgbClr val="111921"/>
                    </a:solidFill>
                    <a:latin typeface="Avenir Next LT Pro" panose="020B0504020202020204" pitchFamily="34" charset="0"/>
                    <a:ea typeface="Work Sans"/>
                    <a:cs typeface="Arial" panose="020B0604020202020204" pitchFamily="34" charset="0"/>
                    <a:sym typeface="Work Sans"/>
                  </a:rPr>
                  <a:t>ASUR</a:t>
                </a:r>
                <a:endParaRPr sz="2400">
                  <a:solidFill>
                    <a:srgbClr val="111921"/>
                  </a:solidFill>
                  <a:latin typeface="Avenir Next LT Pro" panose="020B0504020202020204" pitchFamily="34" charset="0"/>
                  <a:ea typeface="Work Sans"/>
                  <a:cs typeface="Arial" panose="020B0604020202020204" pitchFamily="34" charset="0"/>
                  <a:sym typeface="Work Sans"/>
                </a:endParaRPr>
              </a:p>
            </p:txBody>
          </p:sp>
          <p:pic>
            <p:nvPicPr>
              <p:cNvPr id="41" name="Google Shape;167;p25">
                <a:extLst>
                  <a:ext uri="{FF2B5EF4-FFF2-40B4-BE49-F238E27FC236}">
                    <a16:creationId xmlns:a16="http://schemas.microsoft.com/office/drawing/2014/main" id="{90C46EAF-087F-E2AF-1053-73B43270728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4412" y="2243097"/>
                <a:ext cx="2082408" cy="595569"/>
              </a:xfrm>
              <a:prstGeom prst="rect">
                <a:avLst/>
              </a:prstGeom>
              <a:noFill/>
              <a:ln>
                <a:noFill/>
              </a:ln>
            </p:spPr>
          </p:pic>
        </p:grpSp>
        <p:grpSp>
          <p:nvGrpSpPr>
            <p:cNvPr id="35" name="Group 34">
              <a:extLst>
                <a:ext uri="{FF2B5EF4-FFF2-40B4-BE49-F238E27FC236}">
                  <a16:creationId xmlns:a16="http://schemas.microsoft.com/office/drawing/2014/main" id="{32903BC1-EA58-EDC2-2E23-10AB606E2383}"/>
                </a:ext>
              </a:extLst>
            </p:cNvPr>
            <p:cNvGrpSpPr/>
            <p:nvPr/>
          </p:nvGrpSpPr>
          <p:grpSpPr>
            <a:xfrm>
              <a:off x="886225" y="2556502"/>
              <a:ext cx="2721140" cy="1767222"/>
              <a:chOff x="907300" y="1919320"/>
              <a:chExt cx="1804308" cy="1193116"/>
            </a:xfrm>
          </p:grpSpPr>
          <p:pic>
            <p:nvPicPr>
              <p:cNvPr id="37" name="Picture 14">
                <a:extLst>
                  <a:ext uri="{FF2B5EF4-FFF2-40B4-BE49-F238E27FC236}">
                    <a16:creationId xmlns:a16="http://schemas.microsoft.com/office/drawing/2014/main" id="{95184F94-DEB3-1046-8DA1-31888362756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0144" y="1919320"/>
                <a:ext cx="1791464" cy="1193116"/>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D3D77CD1-10F1-4F2D-1A87-CE2810F8CD9D}"/>
                  </a:ext>
                </a:extLst>
              </p:cNvPr>
              <p:cNvSpPr/>
              <p:nvPr/>
            </p:nvSpPr>
            <p:spPr>
              <a:xfrm>
                <a:off x="907300" y="2038472"/>
                <a:ext cx="687614" cy="422552"/>
              </a:xfrm>
              <a:prstGeom prst="rect">
                <a:avLst/>
              </a:prstGeom>
            </p:spPr>
            <p:txBody>
              <a:bodyPr wrap="none">
                <a:spAutoFit/>
              </a:bodyPr>
              <a:lstStyle/>
              <a:p>
                <a:pPr algn="r" defTabSz="1219170"/>
                <a:r>
                  <a:rPr lang="en-US" sz="2000" b="1">
                    <a:solidFill>
                      <a:srgbClr val="111921"/>
                    </a:solidFill>
                    <a:latin typeface="Avenir Next LT Pro" panose="020B0504020202020204" pitchFamily="34" charset="0"/>
                  </a:rPr>
                  <a:t>HQ</a:t>
                </a:r>
                <a:r>
                  <a:rPr lang="en-US" sz="1400">
                    <a:solidFill>
                      <a:srgbClr val="111921"/>
                    </a:solidFill>
                    <a:latin typeface="Avenir Next LT Pro" panose="020B0504020202020204" pitchFamily="34" charset="0"/>
                  </a:rPr>
                  <a:t> </a:t>
                </a:r>
              </a:p>
              <a:p>
                <a:pPr algn="r" defTabSz="1219170"/>
                <a:r>
                  <a:rPr lang="en-US" sz="1400">
                    <a:solidFill>
                      <a:srgbClr val="111921"/>
                    </a:solidFill>
                    <a:latin typeface="Avenir Next LT Pro" panose="020B0504020202020204" pitchFamily="34" charset="0"/>
                  </a:rPr>
                  <a:t>Austin, TX</a:t>
                </a:r>
              </a:p>
            </p:txBody>
          </p:sp>
        </p:grpSp>
        <p:sp>
          <p:nvSpPr>
            <p:cNvPr id="36" name="Rectangle 35">
              <a:extLst>
                <a:ext uri="{FF2B5EF4-FFF2-40B4-BE49-F238E27FC236}">
                  <a16:creationId xmlns:a16="http://schemas.microsoft.com/office/drawing/2014/main" id="{0AF5CD9C-90B9-6D73-413F-59E1D818C516}"/>
                </a:ext>
              </a:extLst>
            </p:cNvPr>
            <p:cNvSpPr/>
            <p:nvPr/>
          </p:nvSpPr>
          <p:spPr>
            <a:xfrm>
              <a:off x="2475474" y="3168287"/>
              <a:ext cx="1999224" cy="6549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000" b="1">
                  <a:solidFill>
                    <a:srgbClr val="111921"/>
                  </a:solidFill>
                  <a:latin typeface="Avenir Next LT Pro" panose="020B0504020202020204" pitchFamily="34" charset="0"/>
                </a:rPr>
                <a:t>~575</a:t>
              </a:r>
            </a:p>
            <a:p>
              <a:pPr algn="ctr" defTabSz="1219170"/>
              <a:r>
                <a:rPr lang="en-US" sz="2000" b="1">
                  <a:solidFill>
                    <a:srgbClr val="111921"/>
                  </a:solidFill>
                  <a:latin typeface="Avenir Next LT Pro" panose="020B0504020202020204" pitchFamily="34" charset="0"/>
                </a:rPr>
                <a:t>Employees</a:t>
              </a:r>
              <a:r>
                <a:rPr lang="en-US" sz="2000" baseline="30000">
                  <a:solidFill>
                    <a:srgbClr val="111921"/>
                  </a:solidFill>
                  <a:latin typeface="Avenir Next LT Pro" panose="020B0504020202020204" pitchFamily="34" charset="0"/>
                </a:rPr>
                <a:t>(1)</a:t>
              </a:r>
              <a:endParaRPr lang="en-US" sz="2133" baseline="30000">
                <a:solidFill>
                  <a:srgbClr val="111921"/>
                </a:solidFill>
                <a:latin typeface="Avenir Next LT Pro" panose="020B0504020202020204" pitchFamily="34" charset="0"/>
              </a:endParaRPr>
            </a:p>
          </p:txBody>
        </p:sp>
      </p:grpSp>
      <p:sp>
        <p:nvSpPr>
          <p:cNvPr id="43" name="Rectangle 42">
            <a:extLst>
              <a:ext uri="{FF2B5EF4-FFF2-40B4-BE49-F238E27FC236}">
                <a16:creationId xmlns:a16="http://schemas.microsoft.com/office/drawing/2014/main" id="{1426276F-3CE3-9953-0FED-34B01221723D}"/>
              </a:ext>
            </a:extLst>
          </p:cNvPr>
          <p:cNvSpPr/>
          <p:nvPr/>
        </p:nvSpPr>
        <p:spPr>
          <a:xfrm>
            <a:off x="4663109" y="2660323"/>
            <a:ext cx="3261445" cy="2471403"/>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7FBC42"/>
              </a:solidFill>
              <a:latin typeface="Avenir Next LT Pro" panose="020B0504020202020204" pitchFamily="34" charset="0"/>
            </a:endParaRPr>
          </a:p>
        </p:txBody>
      </p:sp>
      <p:sp>
        <p:nvSpPr>
          <p:cNvPr id="44" name="Rectangle 43">
            <a:extLst>
              <a:ext uri="{FF2B5EF4-FFF2-40B4-BE49-F238E27FC236}">
                <a16:creationId xmlns:a16="http://schemas.microsoft.com/office/drawing/2014/main" id="{B43ADB8B-6808-7CDC-268E-360F54392237}"/>
              </a:ext>
            </a:extLst>
          </p:cNvPr>
          <p:cNvSpPr/>
          <p:nvPr/>
        </p:nvSpPr>
        <p:spPr>
          <a:xfrm>
            <a:off x="5039535" y="2269420"/>
            <a:ext cx="2515109" cy="522733"/>
          </a:xfrm>
          <a:prstGeom prst="rect">
            <a:avLst/>
          </a:prstGeom>
          <a:solidFill>
            <a:srgbClr val="068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bg1"/>
                </a:solidFill>
                <a:latin typeface="Avenir Next LT Pro" panose="020B0504020202020204" pitchFamily="34" charset="0"/>
                <a:ea typeface="Open Sans" panose="020B0606030504020204" pitchFamily="34" charset="0"/>
                <a:cs typeface="Open Sans" panose="020B0606030504020204" pitchFamily="34" charset="0"/>
              </a:rPr>
              <a:t>By the Numbers</a:t>
            </a:r>
          </a:p>
        </p:txBody>
      </p:sp>
      <p:sp>
        <p:nvSpPr>
          <p:cNvPr id="45" name="TextBox 81">
            <a:extLst>
              <a:ext uri="{FF2B5EF4-FFF2-40B4-BE49-F238E27FC236}">
                <a16:creationId xmlns:a16="http://schemas.microsoft.com/office/drawing/2014/main" id="{1E435E78-F669-1B43-E9B8-916B6CA87F16}"/>
              </a:ext>
            </a:extLst>
          </p:cNvPr>
          <p:cNvSpPr txBox="1"/>
          <p:nvPr/>
        </p:nvSpPr>
        <p:spPr>
          <a:xfrm>
            <a:off x="6377880" y="4154414"/>
            <a:ext cx="1215461" cy="698105"/>
          </a:xfrm>
          <a:prstGeom prst="rect">
            <a:avLst/>
          </a:prstGeom>
          <a:noFill/>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0">
                <a:solidFill>
                  <a:srgbClr val="000000"/>
                </a:solidFill>
                <a:effectLst/>
                <a:latin typeface="Avenir Next LT Pro" panose="020B0504020202020204" pitchFamily="34" charset="0"/>
                <a:ea typeface="Open Sans" panose="020B0606030504020204" pitchFamily="34" charset="0"/>
                <a:cs typeface="Open Sans" panose="020B0606030504020204" pitchFamily="34" charset="0"/>
              </a:rPr>
              <a:t>93%</a:t>
            </a:r>
          </a:p>
          <a:p>
            <a:pPr algn="ctr"/>
            <a:r>
              <a:rPr lang="en-US" sz="1200">
                <a:solidFill>
                  <a:srgbClr val="000000"/>
                </a:solidFill>
                <a:latin typeface="Avenir Next LT Pro" panose="020B0504020202020204" pitchFamily="34" charset="0"/>
                <a:ea typeface="Open Sans" panose="020B0606030504020204" pitchFamily="34" charset="0"/>
                <a:cs typeface="Open Sans" panose="020B0606030504020204" pitchFamily="34" charset="0"/>
              </a:rPr>
              <a:t>Client</a:t>
            </a:r>
          </a:p>
          <a:p>
            <a:pPr algn="ctr"/>
            <a:r>
              <a:rPr lang="en-US" sz="1200">
                <a:solidFill>
                  <a:srgbClr val="000000"/>
                </a:solidFill>
                <a:latin typeface="Avenir Next LT Pro" panose="020B0504020202020204" pitchFamily="34" charset="0"/>
                <a:ea typeface="Open Sans" panose="020B0606030504020204" pitchFamily="34" charset="0"/>
                <a:cs typeface="Open Sans" panose="020B0606030504020204" pitchFamily="34" charset="0"/>
              </a:rPr>
              <a:t>Retention</a:t>
            </a:r>
            <a:endParaRPr lang="en-US" sz="1200" baseline="30000">
              <a:solidFill>
                <a:srgbClr val="000000"/>
              </a:solidFill>
              <a:latin typeface="Avenir Next LT Pro" panose="020B0504020202020204" pitchFamily="34" charset="0"/>
              <a:ea typeface="Open Sans" panose="020B0606030504020204" pitchFamily="34" charset="0"/>
              <a:cs typeface="Open Sans" panose="020B0606030504020204" pitchFamily="34" charset="0"/>
            </a:endParaRPr>
          </a:p>
          <a:p>
            <a:pPr algn="ctr"/>
            <a:endParaRPr lang="en-US">
              <a:solidFill>
                <a:srgbClr val="000000"/>
              </a:solidFill>
              <a:latin typeface="Avenir Next LT Pro" panose="020B0504020202020204" pitchFamily="34" charset="0"/>
              <a:ea typeface="Open Sans" panose="020B0606030504020204" pitchFamily="34" charset="0"/>
              <a:cs typeface="Open Sans" panose="020B0606030504020204" pitchFamily="34" charset="0"/>
            </a:endParaRPr>
          </a:p>
        </p:txBody>
      </p:sp>
      <p:sp>
        <p:nvSpPr>
          <p:cNvPr id="47" name="TextBox 82">
            <a:extLst>
              <a:ext uri="{FF2B5EF4-FFF2-40B4-BE49-F238E27FC236}">
                <a16:creationId xmlns:a16="http://schemas.microsoft.com/office/drawing/2014/main" id="{F087FEBB-9AF8-4CF6-585D-CB46C8D57F89}"/>
              </a:ext>
            </a:extLst>
          </p:cNvPr>
          <p:cNvSpPr txBox="1"/>
          <p:nvPr/>
        </p:nvSpPr>
        <p:spPr>
          <a:xfrm>
            <a:off x="4898599" y="3122720"/>
            <a:ext cx="1210812" cy="742474"/>
          </a:xfrm>
          <a:prstGeom prst="rect">
            <a:avLst/>
          </a:prstGeom>
          <a:noFill/>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0">
                <a:solidFill>
                  <a:srgbClr val="000000"/>
                </a:solidFill>
                <a:effectLst/>
                <a:latin typeface="Avenir Next LT Pro" panose="020B0504020202020204" pitchFamily="34" charset="0"/>
                <a:ea typeface="Open Sans" panose="020B0606030504020204" pitchFamily="34" charset="0"/>
                <a:cs typeface="Open Sans" panose="020B0606030504020204" pitchFamily="34" charset="0"/>
              </a:rPr>
              <a:t>~100,000</a:t>
            </a:r>
          </a:p>
          <a:p>
            <a:pPr algn="ctr"/>
            <a:r>
              <a:rPr lang="en-US" sz="1200">
                <a:solidFill>
                  <a:srgbClr val="000000"/>
                </a:solidFill>
                <a:latin typeface="Avenir Next LT Pro" panose="020B0504020202020204" pitchFamily="34" charset="0"/>
                <a:ea typeface="Open Sans" panose="020B0606030504020204" pitchFamily="34" charset="0"/>
                <a:cs typeface="Open Sans" panose="020B0606030504020204" pitchFamily="34" charset="0"/>
              </a:rPr>
              <a:t>Clients</a:t>
            </a:r>
          </a:p>
          <a:p>
            <a:pPr algn="ctr"/>
            <a:r>
              <a:rPr lang="en-US" sz="1200">
                <a:solidFill>
                  <a:srgbClr val="000000"/>
                </a:solidFill>
                <a:latin typeface="Avenir Next LT Pro" panose="020B0504020202020204" pitchFamily="34" charset="0"/>
                <a:ea typeface="Open Sans" panose="020B0606030504020204" pitchFamily="34" charset="0"/>
                <a:cs typeface="Open Sans" panose="020B0606030504020204" pitchFamily="34" charset="0"/>
              </a:rPr>
              <a:t>Served</a:t>
            </a:r>
            <a:endParaRPr lang="en-US" sz="1200" baseline="30000">
              <a:solidFill>
                <a:srgbClr val="000000"/>
              </a:solidFill>
              <a:latin typeface="Avenir Next LT Pro" panose="020B0504020202020204" pitchFamily="34" charset="0"/>
              <a:ea typeface="Open Sans" panose="020B0606030504020204" pitchFamily="34" charset="0"/>
              <a:cs typeface="Open Sans" panose="020B0606030504020204" pitchFamily="34" charset="0"/>
            </a:endParaRPr>
          </a:p>
        </p:txBody>
      </p:sp>
      <p:sp>
        <p:nvSpPr>
          <p:cNvPr id="48" name="TextBox 43">
            <a:extLst>
              <a:ext uri="{FF2B5EF4-FFF2-40B4-BE49-F238E27FC236}">
                <a16:creationId xmlns:a16="http://schemas.microsoft.com/office/drawing/2014/main" id="{5D440858-F59B-BE2A-7811-D906C6573463}"/>
              </a:ext>
            </a:extLst>
          </p:cNvPr>
          <p:cNvSpPr txBox="1"/>
          <p:nvPr/>
        </p:nvSpPr>
        <p:spPr>
          <a:xfrm>
            <a:off x="6420032" y="3122720"/>
            <a:ext cx="1134612" cy="866299"/>
          </a:xfrm>
          <a:prstGeom prst="rect">
            <a:avLst/>
          </a:prstGeom>
          <a:noFill/>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0">
                <a:solidFill>
                  <a:srgbClr val="000000"/>
                </a:solidFill>
                <a:effectLst/>
                <a:latin typeface="Avenir Next LT Pro" panose="020B0504020202020204" pitchFamily="34" charset="0"/>
                <a:ea typeface="Open Sans" panose="020B0606030504020204" pitchFamily="34" charset="0"/>
                <a:cs typeface="Open Sans" panose="020B0606030504020204" pitchFamily="34" charset="0"/>
              </a:rPr>
              <a:t>~1.7M</a:t>
            </a:r>
          </a:p>
          <a:p>
            <a:pPr algn="ctr"/>
            <a:r>
              <a:rPr lang="en-US" sz="1200">
                <a:solidFill>
                  <a:srgbClr val="000000"/>
                </a:solidFill>
                <a:latin typeface="Avenir Next LT Pro" panose="020B0504020202020204" pitchFamily="34" charset="0"/>
                <a:ea typeface="Open Sans" panose="020B0606030504020204" pitchFamily="34" charset="0"/>
                <a:cs typeface="Open Sans" panose="020B0606030504020204" pitchFamily="34" charset="0"/>
              </a:rPr>
              <a:t>Employees Served</a:t>
            </a:r>
            <a:endParaRPr lang="en-US" sz="1200" baseline="30000">
              <a:solidFill>
                <a:srgbClr val="000000"/>
              </a:solidFill>
              <a:latin typeface="Avenir Next LT Pro" panose="020B0504020202020204" pitchFamily="34" charset="0"/>
              <a:ea typeface="Open Sans" panose="020B0606030504020204" pitchFamily="34" charset="0"/>
              <a:cs typeface="Open Sans" panose="020B0606030504020204" pitchFamily="34" charset="0"/>
            </a:endParaRPr>
          </a:p>
        </p:txBody>
      </p:sp>
      <p:sp>
        <p:nvSpPr>
          <p:cNvPr id="49" name="TextBox 55">
            <a:extLst>
              <a:ext uri="{FF2B5EF4-FFF2-40B4-BE49-F238E27FC236}">
                <a16:creationId xmlns:a16="http://schemas.microsoft.com/office/drawing/2014/main" id="{3B299DC4-CD1F-1233-706C-7C4A18630281}"/>
              </a:ext>
            </a:extLst>
          </p:cNvPr>
          <p:cNvSpPr txBox="1"/>
          <p:nvPr/>
        </p:nvSpPr>
        <p:spPr>
          <a:xfrm>
            <a:off x="5083020" y="4154414"/>
            <a:ext cx="1210812" cy="736203"/>
          </a:xfrm>
          <a:prstGeom prst="rect">
            <a:avLst/>
          </a:prstGeom>
          <a:noFill/>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rgbClr val="000000"/>
                </a:solidFill>
                <a:latin typeface="Avenir Next LT Pro" panose="020B0504020202020204" pitchFamily="34" charset="0"/>
                <a:ea typeface="Open Sans" panose="020B0606030504020204" pitchFamily="34" charset="0"/>
                <a:cs typeface="Open Sans" panose="020B0606030504020204" pitchFamily="34" charset="0"/>
              </a:rPr>
              <a:t>$10B+</a:t>
            </a:r>
            <a:endParaRPr lang="en-US" b="1" i="0">
              <a:solidFill>
                <a:srgbClr val="000000"/>
              </a:solidFill>
              <a:effectLst/>
              <a:latin typeface="Avenir Next LT Pro" panose="020B0504020202020204" pitchFamily="34" charset="0"/>
              <a:ea typeface="Open Sans" panose="020B0606030504020204" pitchFamily="34" charset="0"/>
              <a:cs typeface="Open Sans" panose="020B0606030504020204" pitchFamily="34" charset="0"/>
            </a:endParaRPr>
          </a:p>
          <a:p>
            <a:pPr algn="ctr"/>
            <a:r>
              <a:rPr lang="en-US" sz="1200">
                <a:solidFill>
                  <a:srgbClr val="000000"/>
                </a:solidFill>
                <a:latin typeface="Avenir Next LT Pro" panose="020B0504020202020204" pitchFamily="34" charset="0"/>
                <a:ea typeface="Open Sans" panose="020B0606030504020204" pitchFamily="34" charset="0"/>
                <a:cs typeface="Open Sans" panose="020B0606030504020204" pitchFamily="34" charset="0"/>
              </a:rPr>
              <a:t>Money Movement </a:t>
            </a:r>
            <a:endParaRPr lang="en-US" sz="1200" baseline="30000">
              <a:solidFill>
                <a:srgbClr val="000000"/>
              </a:solidFill>
              <a:latin typeface="Avenir Next LT Pro" panose="020B0504020202020204" pitchFamily="34" charset="0"/>
              <a:ea typeface="Open Sans" panose="020B0606030504020204" pitchFamily="34" charset="0"/>
              <a:cs typeface="Open Sans" panose="020B0606030504020204" pitchFamily="34" charset="0"/>
            </a:endParaRPr>
          </a:p>
        </p:txBody>
      </p:sp>
      <p:sp>
        <p:nvSpPr>
          <p:cNvPr id="51" name="Freeform 50">
            <a:extLst>
              <a:ext uri="{FF2B5EF4-FFF2-40B4-BE49-F238E27FC236}">
                <a16:creationId xmlns:a16="http://schemas.microsoft.com/office/drawing/2014/main" id="{D11F160F-DFFB-69C0-9F3B-97FA6BA939AC}"/>
              </a:ext>
            </a:extLst>
          </p:cNvPr>
          <p:cNvSpPr/>
          <p:nvPr/>
        </p:nvSpPr>
        <p:spPr>
          <a:xfrm>
            <a:off x="8563320" y="2660323"/>
            <a:ext cx="3031659" cy="2494628"/>
          </a:xfrm>
          <a:custGeom>
            <a:avLst/>
            <a:gdLst>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Lst>
            <a:ahLst/>
            <a:cxnLst>
              <a:cxn ang="0">
                <a:pos x="connsiteX0" y="connsiteY0"/>
              </a:cxn>
              <a:cxn ang="0">
                <a:pos x="connsiteX1" y="connsiteY1"/>
              </a:cxn>
              <a:cxn ang="0">
                <a:pos x="connsiteX2" y="connsiteY2"/>
              </a:cxn>
              <a:cxn ang="0">
                <a:pos x="connsiteX3" y="connsiteY3"/>
              </a:cxn>
            </a:cxnLst>
            <a:rect l="l" t="t" r="r" b="b"/>
            <a:pathLst>
              <a:path w="10110952" h="3899338">
                <a:moveTo>
                  <a:pt x="0" y="3899338"/>
                </a:moveTo>
                <a:lnTo>
                  <a:pt x="10089932" y="3899338"/>
                </a:lnTo>
                <a:lnTo>
                  <a:pt x="10110952" y="0"/>
                </a:lnTo>
                <a:cubicBezTo>
                  <a:pt x="9378733" y="1110593"/>
                  <a:pt x="6008414" y="3524471"/>
                  <a:pt x="0" y="3899338"/>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43555E4-ACBA-E672-6BFB-3A55B89D69F0}"/>
              </a:ext>
            </a:extLst>
          </p:cNvPr>
          <p:cNvSpPr/>
          <p:nvPr/>
        </p:nvSpPr>
        <p:spPr>
          <a:xfrm>
            <a:off x="9759521" y="2660323"/>
            <a:ext cx="1556460" cy="469359"/>
          </a:xfrm>
          <a:prstGeom prst="rect">
            <a:avLst/>
          </a:prstGeom>
          <a:ln>
            <a:noFill/>
          </a:ln>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400" b="1">
                <a:latin typeface="Avenir Next LT Pro" panose="020B0504020202020204" pitchFamily="34" charset="0"/>
              </a:rPr>
              <a:t>$123 to $129M </a:t>
            </a:r>
            <a:endParaRPr kumimoji="0" lang="en-US" sz="1200" b="0" i="0" u="none" strike="noStrike" kern="0" cap="none" spc="0" normalizeH="0" baseline="0" noProof="0">
              <a:ln>
                <a:noFill/>
              </a:ln>
              <a:solidFill>
                <a:srgbClr val="111921"/>
              </a:solidFill>
              <a:effectLst/>
              <a:uLnTx/>
              <a:uFillTx/>
              <a:latin typeface="Avenir Next LT Pro Light"/>
              <a:ea typeface="+mn-ea"/>
              <a:cs typeface="+mn-cs"/>
            </a:endParaRPr>
          </a:p>
          <a:p>
            <a:pPr marL="0" marR="0" lvl="0" indent="0" algn="r" defTabSz="1219170" rtl="0" eaLnBrk="1" fontAlgn="auto" latinLnBrk="0" hangingPunct="1">
              <a:lnSpc>
                <a:spcPct val="100000"/>
              </a:lnSpc>
              <a:spcBef>
                <a:spcPts val="0"/>
              </a:spcBef>
              <a:spcAft>
                <a:spcPts val="0"/>
              </a:spcAft>
              <a:buClrTx/>
              <a:buSzTx/>
              <a:buFontTx/>
              <a:buNone/>
              <a:tabLst/>
              <a:defRPr/>
            </a:pPr>
            <a:r>
              <a:rPr lang="en-US" sz="1050" kern="0">
                <a:solidFill>
                  <a:srgbClr val="111921"/>
                </a:solidFill>
                <a:latin typeface="Avenir Next LT Pro Light"/>
              </a:rPr>
              <a:t>(2024 Guidance)</a:t>
            </a:r>
            <a:endParaRPr kumimoji="0" lang="en-US" sz="1050" b="0" i="0" u="none" strike="noStrike" kern="0" cap="none" spc="0" normalizeH="0" baseline="0" noProof="0">
              <a:ln>
                <a:noFill/>
              </a:ln>
              <a:solidFill>
                <a:srgbClr val="111921"/>
              </a:solidFill>
              <a:effectLst/>
              <a:uLnTx/>
              <a:uFillTx/>
              <a:latin typeface="Avenir Next LT Pro Light"/>
              <a:ea typeface="+mn-ea"/>
              <a:cs typeface="+mn-cs"/>
            </a:endParaRPr>
          </a:p>
        </p:txBody>
      </p:sp>
      <p:sp>
        <p:nvSpPr>
          <p:cNvPr id="53" name="Rectangle 52">
            <a:extLst>
              <a:ext uri="{FF2B5EF4-FFF2-40B4-BE49-F238E27FC236}">
                <a16:creationId xmlns:a16="http://schemas.microsoft.com/office/drawing/2014/main" id="{056CED57-38C3-0657-2950-753F74198037}"/>
              </a:ext>
            </a:extLst>
          </p:cNvPr>
          <p:cNvSpPr/>
          <p:nvPr/>
        </p:nvSpPr>
        <p:spPr>
          <a:xfrm>
            <a:off x="8449726" y="4468861"/>
            <a:ext cx="1040794" cy="553998"/>
          </a:xfrm>
          <a:prstGeom prst="rect">
            <a:avLst/>
          </a:prstGeom>
          <a:ln>
            <a:noFill/>
          </a:ln>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a:latin typeface="Avenir Next LT Pro" panose="020B0504020202020204" pitchFamily="34" charset="0"/>
              </a:rPr>
              <a:t>$27M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11921"/>
                </a:solidFill>
                <a:effectLst/>
                <a:uLnTx/>
                <a:uFillTx/>
                <a:latin typeface="Avenir Next LT Pro Light"/>
                <a:ea typeface="+mn-ea"/>
                <a:cs typeface="+mn-cs"/>
              </a:rPr>
              <a:t>2014</a:t>
            </a:r>
            <a:endParaRPr kumimoji="0" lang="en-US" sz="1100" b="0" i="0" u="none" strike="noStrike" kern="0" cap="none" spc="0" normalizeH="0" baseline="0" noProof="0">
              <a:ln>
                <a:noFill/>
              </a:ln>
              <a:solidFill>
                <a:srgbClr val="111921"/>
              </a:solidFill>
              <a:effectLst/>
              <a:uLnTx/>
              <a:uFillTx/>
              <a:latin typeface="Avenir Next LT Pro Light"/>
              <a:ea typeface="+mn-ea"/>
              <a:cs typeface="+mn-cs"/>
            </a:endParaRPr>
          </a:p>
        </p:txBody>
      </p:sp>
      <p:sp>
        <p:nvSpPr>
          <p:cNvPr id="54" name="Rectangle 53">
            <a:extLst>
              <a:ext uri="{FF2B5EF4-FFF2-40B4-BE49-F238E27FC236}">
                <a16:creationId xmlns:a16="http://schemas.microsoft.com/office/drawing/2014/main" id="{6E055DDC-2352-367E-AFBB-8C145B866E7D}"/>
              </a:ext>
            </a:extLst>
          </p:cNvPr>
          <p:cNvSpPr/>
          <p:nvPr/>
        </p:nvSpPr>
        <p:spPr>
          <a:xfrm>
            <a:off x="10076318" y="4369654"/>
            <a:ext cx="1482507" cy="538609"/>
          </a:xfrm>
          <a:prstGeom prst="rect">
            <a:avLst/>
          </a:prstGeom>
          <a:ln>
            <a:noFill/>
          </a:ln>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solidFill>
                  <a:schemeClr val="bg1"/>
                </a:solidFill>
                <a:latin typeface="Avenir Next LT Pro" panose="020B0504020202020204" pitchFamily="34" charset="0"/>
              </a:rPr>
              <a:t>~455%</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100">
                <a:solidFill>
                  <a:schemeClr val="bg1"/>
                </a:solidFill>
                <a:latin typeface="Avenir Next LT Pro" panose="020B0504020202020204" pitchFamily="34" charset="0"/>
              </a:rPr>
              <a:t>10-year Growth</a:t>
            </a:r>
            <a:endParaRPr lang="en-US" sz="1400">
              <a:solidFill>
                <a:schemeClr val="bg1"/>
              </a:solidFill>
              <a:latin typeface="Avenir Next LT Pro" panose="020B0504020202020204" pitchFamily="34" charset="0"/>
            </a:endParaRPr>
          </a:p>
        </p:txBody>
      </p:sp>
      <p:sp>
        <p:nvSpPr>
          <p:cNvPr id="55" name="Freeform 54">
            <a:extLst>
              <a:ext uri="{FF2B5EF4-FFF2-40B4-BE49-F238E27FC236}">
                <a16:creationId xmlns:a16="http://schemas.microsoft.com/office/drawing/2014/main" id="{82AE3BB3-B3B2-4269-6B95-32223B3D50F4}"/>
              </a:ext>
            </a:extLst>
          </p:cNvPr>
          <p:cNvSpPr/>
          <p:nvPr/>
        </p:nvSpPr>
        <p:spPr>
          <a:xfrm>
            <a:off x="8600213" y="2648240"/>
            <a:ext cx="3015290" cy="2494628"/>
          </a:xfrm>
          <a:custGeom>
            <a:avLst/>
            <a:gdLst>
              <a:gd name="connsiteX0" fmla="*/ 0 w 2150872"/>
              <a:gd name="connsiteY0" fmla="*/ 2443502 h 2443502"/>
              <a:gd name="connsiteX1" fmla="*/ 1839310 w 2150872"/>
              <a:gd name="connsiteY1" fmla="*/ 330923 h 2443502"/>
              <a:gd name="connsiteX2" fmla="*/ 2133600 w 2150872"/>
              <a:gd name="connsiteY2" fmla="*/ 36633 h 2443502"/>
              <a:gd name="connsiteX0" fmla="*/ 0 w 2560776"/>
              <a:gd name="connsiteY0" fmla="*/ 2044109 h 2044109"/>
              <a:gd name="connsiteX1" fmla="*/ 2249214 w 2560776"/>
              <a:gd name="connsiteY1" fmla="*/ 330923 h 2044109"/>
              <a:gd name="connsiteX2" fmla="*/ 2543504 w 2560776"/>
              <a:gd name="connsiteY2" fmla="*/ 36633 h 2044109"/>
              <a:gd name="connsiteX0" fmla="*/ 0 w 3007503"/>
              <a:gd name="connsiteY0" fmla="*/ 2798512 h 2798512"/>
              <a:gd name="connsiteX1" fmla="*/ 2249214 w 3007503"/>
              <a:gd name="connsiteY1" fmla="*/ 1085326 h 2798512"/>
              <a:gd name="connsiteX2" fmla="*/ 3005959 w 3007503"/>
              <a:gd name="connsiteY2" fmla="*/ 2761 h 2798512"/>
              <a:gd name="connsiteX0" fmla="*/ 0 w 3007503"/>
              <a:gd name="connsiteY0" fmla="*/ 2798512 h 2798512"/>
              <a:gd name="connsiteX1" fmla="*/ 2249214 w 3007503"/>
              <a:gd name="connsiteY1" fmla="*/ 1085326 h 2798512"/>
              <a:gd name="connsiteX2" fmla="*/ 3005959 w 3007503"/>
              <a:gd name="connsiteY2" fmla="*/ 2761 h 2798512"/>
              <a:gd name="connsiteX0" fmla="*/ 0 w 3005959"/>
              <a:gd name="connsiteY0" fmla="*/ 2795751 h 2795751"/>
              <a:gd name="connsiteX1" fmla="*/ 3005959 w 3005959"/>
              <a:gd name="connsiteY1" fmla="*/ 0 h 2795751"/>
              <a:gd name="connsiteX0" fmla="*/ 0 w 3005959"/>
              <a:gd name="connsiteY0" fmla="*/ 2795751 h 2795751"/>
              <a:gd name="connsiteX1" fmla="*/ 3005959 w 3005959"/>
              <a:gd name="connsiteY1" fmla="*/ 0 h 2795751"/>
              <a:gd name="connsiteX0" fmla="*/ 0 w 3005959"/>
              <a:gd name="connsiteY0" fmla="*/ 2795751 h 2795751"/>
              <a:gd name="connsiteX1" fmla="*/ 3005959 w 3005959"/>
              <a:gd name="connsiteY1" fmla="*/ 0 h 2795751"/>
              <a:gd name="connsiteX0" fmla="*/ 0 w 2935980"/>
              <a:gd name="connsiteY0" fmla="*/ 2618470 h 2618470"/>
              <a:gd name="connsiteX1" fmla="*/ 2935980 w 2935980"/>
              <a:gd name="connsiteY1" fmla="*/ 0 h 2618470"/>
              <a:gd name="connsiteX0" fmla="*/ 0 w 2935980"/>
              <a:gd name="connsiteY0" fmla="*/ 2618470 h 2618470"/>
              <a:gd name="connsiteX1" fmla="*/ 2935980 w 2935980"/>
              <a:gd name="connsiteY1" fmla="*/ 0 h 2618470"/>
              <a:gd name="connsiteX0" fmla="*/ 0 w 3015290"/>
              <a:gd name="connsiteY0" fmla="*/ 2641796 h 2641796"/>
              <a:gd name="connsiteX1" fmla="*/ 3015290 w 3015290"/>
              <a:gd name="connsiteY1" fmla="*/ 0 h 2641796"/>
              <a:gd name="connsiteX0" fmla="*/ 0 w 3015290"/>
              <a:gd name="connsiteY0" fmla="*/ 2641796 h 2641796"/>
              <a:gd name="connsiteX1" fmla="*/ 3015290 w 3015290"/>
              <a:gd name="connsiteY1" fmla="*/ 0 h 2641796"/>
            </a:gdLst>
            <a:ahLst/>
            <a:cxnLst>
              <a:cxn ang="0">
                <a:pos x="connsiteX0" y="connsiteY0"/>
              </a:cxn>
              <a:cxn ang="0">
                <a:pos x="connsiteX1" y="connsiteY1"/>
              </a:cxn>
            </a:cxnLst>
            <a:rect l="l" t="t" r="r" b="b"/>
            <a:pathLst>
              <a:path w="3015290" h="2641796">
                <a:moveTo>
                  <a:pt x="0" y="2641796"/>
                </a:moveTo>
                <a:cubicBezTo>
                  <a:pt x="1821793" y="2382541"/>
                  <a:pt x="2714065" y="757853"/>
                  <a:pt x="3015290" y="0"/>
                </a:cubicBezTo>
              </a:path>
            </a:pathLst>
          </a:custGeom>
          <a:noFill/>
          <a:ln w="19050">
            <a:solidFill>
              <a:schemeClr val="tx1"/>
            </a:solidFill>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387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E08980-8AF2-7F43-1C9B-57415841FB3F}"/>
              </a:ext>
            </a:extLst>
          </p:cNvPr>
          <p:cNvSpPr>
            <a:spLocks noGrp="1"/>
          </p:cNvSpPr>
          <p:nvPr>
            <p:ph idx="1"/>
          </p:nvPr>
        </p:nvSpPr>
        <p:spPr>
          <a:xfrm>
            <a:off x="682903" y="2038466"/>
            <a:ext cx="6944811" cy="4353732"/>
          </a:xfrm>
        </p:spPr>
        <p:txBody>
          <a:bodyPr>
            <a:normAutofit lnSpcReduction="10000"/>
          </a:bodyPr>
          <a:lstStyle/>
          <a:p>
            <a:pPr marL="457200" indent="-457200">
              <a:buFont typeface="Arial" panose="020B0604020202020204" pitchFamily="34" charset="0"/>
              <a:buChar char="•"/>
            </a:pPr>
            <a:r>
              <a:rPr lang="en-US" altLang="en-US" dirty="0"/>
              <a:t>Align on Mission, Vision, and Values</a:t>
            </a:r>
          </a:p>
          <a:p>
            <a:pPr marL="457200" indent="-457200">
              <a:buFont typeface="Arial" panose="020B0604020202020204" pitchFamily="34" charset="0"/>
              <a:buChar char="•"/>
            </a:pPr>
            <a:r>
              <a:rPr lang="en-US" altLang="en-US" dirty="0"/>
              <a:t>Summarize:</a:t>
            </a:r>
          </a:p>
          <a:p>
            <a:pPr marL="914400" lvl="1" indent="-457200"/>
            <a:r>
              <a:rPr lang="en-US" altLang="en-US" dirty="0"/>
              <a:t>Goals</a:t>
            </a:r>
          </a:p>
          <a:p>
            <a:pPr marL="914400" lvl="1" indent="-457200"/>
            <a:r>
              <a:rPr lang="en-US" altLang="en-US" dirty="0"/>
              <a:t>Current State</a:t>
            </a:r>
          </a:p>
          <a:p>
            <a:pPr marL="914400" lvl="1" indent="-457200"/>
            <a:r>
              <a:rPr lang="en-US" altLang="en-US" dirty="0"/>
              <a:t>Challenges &amp; Opportunities</a:t>
            </a:r>
          </a:p>
          <a:p>
            <a:pPr marL="457200" indent="-457200">
              <a:buFont typeface="Arial" panose="020B0604020202020204" pitchFamily="34" charset="0"/>
              <a:buChar char="•"/>
            </a:pPr>
            <a:r>
              <a:rPr lang="en-US" altLang="en-US" dirty="0"/>
              <a:t>Proposed Solution</a:t>
            </a:r>
          </a:p>
          <a:p>
            <a:pPr marL="457200" indent="-457200">
              <a:buFont typeface="Arial" panose="020B0604020202020204" pitchFamily="34" charset="0"/>
              <a:buChar char="•"/>
            </a:pPr>
            <a:r>
              <a:rPr lang="en-US" altLang="en-US" dirty="0"/>
              <a:t>Why Asure is the Right Partner</a:t>
            </a:r>
          </a:p>
          <a:p>
            <a:pPr marL="914400" lvl="1" indent="-457200"/>
            <a:r>
              <a:rPr lang="en-US" altLang="en-US" dirty="0"/>
              <a:t>Relieve the Admin Burden</a:t>
            </a:r>
          </a:p>
          <a:p>
            <a:pPr marL="914400" lvl="1" indent="-457200"/>
            <a:r>
              <a:rPr lang="en-US" altLang="en-US" dirty="0"/>
              <a:t>Money Talks</a:t>
            </a:r>
          </a:p>
          <a:p>
            <a:pPr marL="914400" lvl="1" indent="-457200"/>
            <a:r>
              <a:rPr lang="en-US" altLang="en-US" dirty="0"/>
              <a:t>Better Support</a:t>
            </a:r>
          </a:p>
          <a:p>
            <a:pPr marL="914400" lvl="1" indent="-457200"/>
            <a:r>
              <a:rPr lang="en-US" altLang="en-US" dirty="0"/>
              <a:t>Delivers on Promises</a:t>
            </a:r>
          </a:p>
          <a:p>
            <a:pPr marL="914400" lvl="1" indent="-457200"/>
            <a:r>
              <a:rPr lang="en-US" altLang="en-US" dirty="0"/>
              <a:t>Asure Knows Growth</a:t>
            </a:r>
          </a:p>
          <a:p>
            <a:pPr marL="914400" lvl="1" indent="-457200"/>
            <a:endParaRPr lang="en-US" altLang="en-US" dirty="0"/>
          </a:p>
          <a:p>
            <a:endParaRPr lang="en-US" sz="2800" dirty="0"/>
          </a:p>
        </p:txBody>
      </p:sp>
      <p:sp>
        <p:nvSpPr>
          <p:cNvPr id="61443" name="Slide Number Placeholder 1">
            <a:extLst>
              <a:ext uri="{FF2B5EF4-FFF2-40B4-BE49-F238E27FC236}">
                <a16:creationId xmlns:a16="http://schemas.microsoft.com/office/drawing/2014/main" id="{0A1BF7DD-255F-9DAA-C198-F5EF2180E24B}"/>
              </a:ext>
            </a:extLst>
          </p:cNvPr>
          <p:cNvSpPr>
            <a:spLocks noGrp="1" noChangeArrowheads="1"/>
          </p:cNvSpPr>
          <p:nvPr>
            <p:ph type="sldNum" sz="quarter" idx="4"/>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1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5pPr>
            <a:lvl6pPr marL="2286000" algn="l" defTabSz="914400" rtl="0" eaLnBrk="1" latinLnBrk="0" hangingPunct="1">
              <a:defRPr kern="1200">
                <a:solidFill>
                  <a:schemeClr val="tx1"/>
                </a:solidFill>
                <a:latin typeface="Open Sans" panose="020B0606030504020204" pitchFamily="34" charset="0"/>
                <a:ea typeface="+mn-ea"/>
                <a:cs typeface="+mn-cs"/>
              </a:defRPr>
            </a:lvl6pPr>
            <a:lvl7pPr marL="2743200" algn="l" defTabSz="914400" rtl="0" eaLnBrk="1" latinLnBrk="0" hangingPunct="1">
              <a:defRPr kern="1200">
                <a:solidFill>
                  <a:schemeClr val="tx1"/>
                </a:solidFill>
                <a:latin typeface="Open Sans" panose="020B0606030504020204" pitchFamily="34" charset="0"/>
                <a:ea typeface="+mn-ea"/>
                <a:cs typeface="+mn-cs"/>
              </a:defRPr>
            </a:lvl7pPr>
            <a:lvl8pPr marL="3200400" algn="l" defTabSz="914400" rtl="0" eaLnBrk="1" latinLnBrk="0" hangingPunct="1">
              <a:defRPr kern="1200">
                <a:solidFill>
                  <a:schemeClr val="tx1"/>
                </a:solidFill>
                <a:latin typeface="Open Sans" panose="020B0606030504020204" pitchFamily="34" charset="0"/>
                <a:ea typeface="+mn-ea"/>
                <a:cs typeface="+mn-cs"/>
              </a:defRPr>
            </a:lvl8pPr>
            <a:lvl9pPr marL="3657600" algn="l" defTabSz="914400" rtl="0" eaLnBrk="1" latinLnBrk="0" hangingPunct="1">
              <a:defRPr kern="1200">
                <a:solidFill>
                  <a:schemeClr val="tx1"/>
                </a:solidFill>
                <a:latin typeface="Open Sans" panose="020B0606030504020204" pitchFamily="34" charset="0"/>
                <a:ea typeface="+mn-ea"/>
                <a:cs typeface="+mn-cs"/>
              </a:defRPr>
            </a:lvl9pPr>
          </a:lstStyle>
          <a:p>
            <a:pPr fontAlgn="base">
              <a:spcBef>
                <a:spcPct val="0"/>
              </a:spcBef>
              <a:spcAft>
                <a:spcPct val="0"/>
              </a:spcAft>
              <a:defRPr/>
            </a:pPr>
            <a:fld id="{9EE4E42D-B80D-40DB-89A8-F0D328F31C99}" type="slidenum">
              <a:rPr lang="en-IN" smtClean="0"/>
              <a:pPr fontAlgn="base">
                <a:spcBef>
                  <a:spcPct val="0"/>
                </a:spcBef>
                <a:spcAft>
                  <a:spcPct val="0"/>
                </a:spcAft>
                <a:defRPr/>
              </a:pPr>
              <a:t>2</a:t>
            </a:fld>
            <a:endParaRPr lang="en-IN" altLang="en-US">
              <a:solidFill>
                <a:schemeClr val="bg1"/>
              </a:solidFill>
            </a:endParaRPr>
          </a:p>
        </p:txBody>
      </p:sp>
      <p:sp>
        <p:nvSpPr>
          <p:cNvPr id="61442" name="Title 3">
            <a:extLst>
              <a:ext uri="{FF2B5EF4-FFF2-40B4-BE49-F238E27FC236}">
                <a16:creationId xmlns:a16="http://schemas.microsoft.com/office/drawing/2014/main" id="{D19CEFB3-7B7B-AB88-634C-77E0ACB91830}"/>
              </a:ext>
            </a:extLst>
          </p:cNvPr>
          <p:cNvSpPr>
            <a:spLocks noGrp="1" noChangeArrowheads="1"/>
          </p:cNvSpPr>
          <p:nvPr>
            <p:ph type="title"/>
          </p:nvPr>
        </p:nvSpPr>
        <p:spPr>
          <a:xfrm>
            <a:off x="682903" y="1201557"/>
            <a:ext cx="6944811" cy="776531"/>
          </a:xfrm>
        </p:spPr>
        <p:txBody>
          <a:bodyPr/>
          <a:lstStyle/>
          <a:p>
            <a:pPr algn="l" eaLnBrk="1" hangingPunct="1"/>
            <a:r>
              <a:rPr lang="en-US" altLang="en-US" sz="4400" dirty="0">
                <a:latin typeface="Montserrat" panose="00000500000000000000" pitchFamily="2" charset="0"/>
              </a:rPr>
              <a:t>Agenda</a:t>
            </a:r>
          </a:p>
        </p:txBody>
      </p:sp>
      <p:grpSp>
        <p:nvGrpSpPr>
          <p:cNvPr id="18" name="Group 17">
            <a:extLst>
              <a:ext uri="{FF2B5EF4-FFF2-40B4-BE49-F238E27FC236}">
                <a16:creationId xmlns:a16="http://schemas.microsoft.com/office/drawing/2014/main" id="{715102C4-1D8C-666D-4121-F62314C4F2F6}"/>
              </a:ext>
            </a:extLst>
          </p:cNvPr>
          <p:cNvGrpSpPr/>
          <p:nvPr/>
        </p:nvGrpSpPr>
        <p:grpSpPr>
          <a:xfrm>
            <a:off x="8825474" y="1143635"/>
            <a:ext cx="2596896" cy="5577840"/>
            <a:chOff x="8879903" y="1201557"/>
            <a:chExt cx="2596896" cy="5577840"/>
          </a:xfrm>
        </p:grpSpPr>
        <p:pic>
          <p:nvPicPr>
            <p:cNvPr id="4098" name="Picture 2">
              <a:extLst>
                <a:ext uri="{FF2B5EF4-FFF2-40B4-BE49-F238E27FC236}">
                  <a16:creationId xmlns:a16="http://schemas.microsoft.com/office/drawing/2014/main" id="{C0099653-3B8B-8897-E1E9-7DC3B921F3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9893" y="1523724"/>
              <a:ext cx="2246034" cy="4868474"/>
            </a:xfrm>
            <a:prstGeom prst="roundRect">
              <a:avLst>
                <a:gd name="adj" fmla="val 11820"/>
              </a:avLst>
            </a:prstGeom>
            <a:noFill/>
            <a:extLst>
              <a:ext uri="{909E8E84-426E-40DD-AFC4-6F175D3DCCD1}">
                <a14:hiddenFill xmlns:a14="http://schemas.microsoft.com/office/drawing/2010/main">
                  <a:solidFill>
                    <a:srgbClr val="FFFFFF"/>
                  </a:solidFill>
                </a14:hiddenFill>
              </a:ext>
            </a:extLst>
          </p:spPr>
        </p:pic>
        <p:pic>
          <p:nvPicPr>
            <p:cNvPr id="17" name="Picture 16" descr="A white rectangular device with a black screen&#10;&#10;Description automatically generated">
              <a:extLst>
                <a:ext uri="{FF2B5EF4-FFF2-40B4-BE49-F238E27FC236}">
                  <a16:creationId xmlns:a16="http://schemas.microsoft.com/office/drawing/2014/main" id="{A7AFDAAF-A95C-A12E-23E5-92445CC4DAD6}"/>
                </a:ext>
              </a:extLst>
            </p:cNvPr>
            <p:cNvPicPr>
              <a:picLocks/>
            </p:cNvPicPr>
            <p:nvPr/>
          </p:nvPicPr>
          <p:blipFill>
            <a:blip r:embed="rId3"/>
            <a:stretch>
              <a:fillRect/>
            </a:stretch>
          </p:blipFill>
          <p:spPr>
            <a:xfrm>
              <a:off x="8879903" y="1201557"/>
              <a:ext cx="2596896" cy="5577840"/>
            </a:xfrm>
            <a:prstGeom prst="rect">
              <a:avLst/>
            </a:prstGeom>
          </p:spPr>
        </p:pic>
      </p:grpSp>
    </p:spTree>
    <p:extLst>
      <p:ext uri="{BB962C8B-B14F-4D97-AF65-F5344CB8AC3E}">
        <p14:creationId xmlns:p14="http://schemas.microsoft.com/office/powerpoint/2010/main" val="4233069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503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Google Shape;405;p46">
            <a:extLst>
              <a:ext uri="{FF2B5EF4-FFF2-40B4-BE49-F238E27FC236}">
                <a16:creationId xmlns:a16="http://schemas.microsoft.com/office/drawing/2014/main" id="{D9D96011-09C3-7EFC-5D04-2FCDF500A439}"/>
              </a:ext>
            </a:extLst>
          </p:cNvPr>
          <p:cNvSpPr>
            <a:spLocks noGrp="1" noChangeArrowheads="1"/>
          </p:cNvSpPr>
          <p:nvPr>
            <p:ph type="body" sz="quarter" idx="12"/>
          </p:nvPr>
        </p:nvSpPr>
        <p:spPr>
          <a:xfrm>
            <a:off x="2187615" y="3670697"/>
            <a:ext cx="4699322" cy="1367441"/>
          </a:xfrm>
        </p:spPr>
        <p:txBody>
          <a:bodyPr lIns="121900" tIns="121900" rIns="121900" bIns="121900" anchor="t"/>
          <a:lstStyle/>
          <a:p>
            <a:pPr algn="ctr" eaLnBrk="1" hangingPunct="1">
              <a:spcAft>
                <a:spcPts val="2138"/>
              </a:spcAft>
            </a:pPr>
            <a:r>
              <a:rPr lang="en-US" altLang="en-US" sz="2000" dirty="0">
                <a:solidFill>
                  <a:schemeClr val="accent3"/>
                </a:solidFill>
              </a:rPr>
              <a:t>Provide Human Capital Management software and services that help </a:t>
            </a:r>
            <a:br>
              <a:rPr lang="en-US" altLang="en-US" sz="2000" dirty="0">
                <a:solidFill>
                  <a:schemeClr val="accent3"/>
                </a:solidFill>
              </a:rPr>
            </a:br>
            <a:r>
              <a:rPr lang="en-US" altLang="en-US" sz="2000" dirty="0">
                <a:solidFill>
                  <a:schemeClr val="accent3"/>
                </a:solidFill>
              </a:rPr>
              <a:t>companies grow, while nurturing </a:t>
            </a:r>
            <a:br>
              <a:rPr lang="en-US" altLang="en-US" sz="2000" dirty="0">
                <a:solidFill>
                  <a:schemeClr val="accent3"/>
                </a:solidFill>
              </a:rPr>
            </a:br>
            <a:r>
              <a:rPr lang="en-US" altLang="en-US" sz="2000" dirty="0">
                <a:solidFill>
                  <a:schemeClr val="accent3"/>
                </a:solidFill>
              </a:rPr>
              <a:t>a culture of growth around us.</a:t>
            </a:r>
          </a:p>
        </p:txBody>
      </p:sp>
      <p:sp>
        <p:nvSpPr>
          <p:cNvPr id="67587" name="Google Shape;403;p46">
            <a:extLst>
              <a:ext uri="{FF2B5EF4-FFF2-40B4-BE49-F238E27FC236}">
                <a16:creationId xmlns:a16="http://schemas.microsoft.com/office/drawing/2014/main" id="{FEF32B3E-1615-67C7-0230-36FA6E68D5A5}"/>
              </a:ext>
            </a:extLst>
          </p:cNvPr>
          <p:cNvSpPr>
            <a:spLocks noGrp="1" noChangeArrowheads="1"/>
          </p:cNvSpPr>
          <p:nvPr>
            <p:ph type="title"/>
          </p:nvPr>
        </p:nvSpPr>
        <p:spPr>
          <a:xfrm>
            <a:off x="2187615" y="2903537"/>
            <a:ext cx="4699322" cy="1050925"/>
          </a:xfrm>
        </p:spPr>
        <p:txBody>
          <a:bodyPr lIns="121900" tIns="121900" rIns="121900" bIns="121900" anchor="b">
            <a:normAutofit/>
          </a:bodyPr>
          <a:lstStyle/>
          <a:p>
            <a:pPr algn="ctr" eaLnBrk="1" hangingPunct="1"/>
            <a:r>
              <a:rPr lang="en-US" altLang="en-US" sz="5400" dirty="0">
                <a:solidFill>
                  <a:srgbClr val="213265"/>
                </a:solidFill>
                <a:latin typeface="Montserrat" panose="00000500000000000000" pitchFamily="2" charset="0"/>
              </a:rPr>
              <a:t>Our Mission</a:t>
            </a:r>
            <a:endParaRPr lang="en-US" altLang="en-US" b="0" dirty="0">
              <a:solidFill>
                <a:srgbClr val="213265"/>
              </a:solid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endParaRPr>
          </a:p>
        </p:txBody>
      </p:sp>
      <p:sp>
        <p:nvSpPr>
          <p:cNvPr id="67588" name="Google Shape;404;p46">
            <a:extLst>
              <a:ext uri="{FF2B5EF4-FFF2-40B4-BE49-F238E27FC236}">
                <a16:creationId xmlns:a16="http://schemas.microsoft.com/office/drawing/2014/main" id="{1C1A6370-2185-3038-9058-2DB057B509BB}"/>
              </a:ext>
            </a:extLst>
          </p:cNvPr>
          <p:cNvSpPr>
            <a:spLocks noGrp="1" noChangeArrowheads="1"/>
          </p:cNvSpPr>
          <p:nvPr>
            <p:ph type="sldNum" sz="quarter" idx="13"/>
          </p:nvPr>
        </p:nvSpPr>
        <p:spPr bwMode="auto">
          <a:xfrm>
            <a:off x="9342438"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5pPr>
            <a:lvl6pPr marL="2286000" algn="l" defTabSz="914400" rtl="0" eaLnBrk="1" latinLnBrk="0" hangingPunct="1">
              <a:defRPr kern="1200">
                <a:solidFill>
                  <a:schemeClr val="tx1"/>
                </a:solidFill>
                <a:latin typeface="Open Sans" panose="020B0606030504020204" pitchFamily="34" charset="0"/>
                <a:ea typeface="+mn-ea"/>
                <a:cs typeface="+mn-cs"/>
              </a:defRPr>
            </a:lvl6pPr>
            <a:lvl7pPr marL="2743200" algn="l" defTabSz="914400" rtl="0" eaLnBrk="1" latinLnBrk="0" hangingPunct="1">
              <a:defRPr kern="1200">
                <a:solidFill>
                  <a:schemeClr val="tx1"/>
                </a:solidFill>
                <a:latin typeface="Open Sans" panose="020B0606030504020204" pitchFamily="34" charset="0"/>
                <a:ea typeface="+mn-ea"/>
                <a:cs typeface="+mn-cs"/>
              </a:defRPr>
            </a:lvl7pPr>
            <a:lvl8pPr marL="3200400" algn="l" defTabSz="914400" rtl="0" eaLnBrk="1" latinLnBrk="0" hangingPunct="1">
              <a:defRPr kern="1200">
                <a:solidFill>
                  <a:schemeClr val="tx1"/>
                </a:solidFill>
                <a:latin typeface="Open Sans" panose="020B0606030504020204" pitchFamily="34" charset="0"/>
                <a:ea typeface="+mn-ea"/>
                <a:cs typeface="+mn-cs"/>
              </a:defRPr>
            </a:lvl8pPr>
            <a:lvl9pPr marL="3657600" algn="l" defTabSz="914400" rtl="0" eaLnBrk="1" latinLnBrk="0" hangingPunct="1">
              <a:defRPr kern="1200">
                <a:solidFill>
                  <a:schemeClr val="tx1"/>
                </a:solidFill>
                <a:latin typeface="Open Sans" panose="020B0606030504020204" pitchFamily="34" charset="0"/>
                <a:ea typeface="+mn-ea"/>
                <a:cs typeface="+mn-cs"/>
              </a:defRPr>
            </a:lvl9pPr>
          </a:lstStyle>
          <a:p>
            <a:pPr fontAlgn="base">
              <a:spcBef>
                <a:spcPct val="0"/>
              </a:spcBef>
              <a:spcAft>
                <a:spcPct val="0"/>
              </a:spcAft>
              <a:defRPr/>
            </a:pPr>
            <a:fld id="{7682D0BA-802E-442F-A60D-CC4E6C803F2D}" type="slidenum">
              <a:rPr lang="en-IN" smtClean="0"/>
              <a:pPr fontAlgn="base">
                <a:spcBef>
                  <a:spcPct val="0"/>
                </a:spcBef>
                <a:spcAft>
                  <a:spcPct val="0"/>
                </a:spcAft>
                <a:defRPr/>
              </a:pPr>
              <a:t>3</a:t>
            </a:fld>
            <a:endParaRPr lang="en-US" altLang="en-US"/>
          </a:p>
        </p:txBody>
      </p:sp>
      <p:sp>
        <p:nvSpPr>
          <p:cNvPr id="3" name="TextBox 2">
            <a:extLst>
              <a:ext uri="{FF2B5EF4-FFF2-40B4-BE49-F238E27FC236}">
                <a16:creationId xmlns:a16="http://schemas.microsoft.com/office/drawing/2014/main" id="{309D6DDB-C407-6F3E-F92E-FEE2D7EB15AE}"/>
              </a:ext>
            </a:extLst>
          </p:cNvPr>
          <p:cNvSpPr txBox="1"/>
          <p:nvPr/>
        </p:nvSpPr>
        <p:spPr>
          <a:xfrm>
            <a:off x="7167624" y="3214925"/>
            <a:ext cx="3920923" cy="3046988"/>
          </a:xfrm>
          <a:prstGeom prst="rect">
            <a:avLst/>
          </a:prstGeom>
          <a:noFill/>
        </p:spPr>
        <p:txBody>
          <a:bodyPr wrap="square">
            <a:spAutoFit/>
          </a:bodyPr>
          <a:lstStyle/>
          <a:p>
            <a:pPr algn="l" fontAlgn="base"/>
            <a:r>
              <a:rPr lang="en-US" sz="2400" b="1" i="0" u="none" strike="noStrike" dirty="0">
                <a:solidFill>
                  <a:schemeClr val="accent5">
                    <a:lumMod val="75000"/>
                  </a:schemeClr>
                </a:solidFill>
                <a:effectLst/>
              </a:rPr>
              <a:t>Our Vision</a:t>
            </a:r>
          </a:p>
          <a:p>
            <a:pPr algn="l" fontAlgn="base"/>
            <a:r>
              <a:rPr lang="en-US" sz="1600" b="0" i="0" dirty="0">
                <a:effectLst/>
              </a:rPr>
              <a:t>Be the most trusted Human Capital Management resource to entrepreneurs everywhere.</a:t>
            </a:r>
          </a:p>
          <a:p>
            <a:pPr algn="l" fontAlgn="base"/>
            <a:endParaRPr lang="en-US" sz="1600" b="0" i="0" dirty="0">
              <a:effectLst/>
            </a:endParaRPr>
          </a:p>
          <a:p>
            <a:pPr algn="l" fontAlgn="base"/>
            <a:r>
              <a:rPr lang="en-US" sz="2400" b="1" i="0" u="none" strike="noStrike" dirty="0">
                <a:solidFill>
                  <a:schemeClr val="accent5">
                    <a:lumMod val="75000"/>
                  </a:schemeClr>
                </a:solidFill>
                <a:effectLst/>
              </a:rPr>
              <a:t>Our Values</a:t>
            </a:r>
          </a:p>
          <a:p>
            <a:pPr marL="285750" indent="-285750" algn="l" fontAlgn="base">
              <a:buFont typeface="Arial" panose="020B0604020202020204" pitchFamily="34" charset="0"/>
              <a:buChar char="•"/>
            </a:pPr>
            <a:r>
              <a:rPr lang="en-US" sz="1600" b="0" i="0" dirty="0">
                <a:effectLst/>
              </a:rPr>
              <a:t>Embrace Change</a:t>
            </a:r>
          </a:p>
          <a:p>
            <a:pPr marL="285750" indent="-285750" algn="l" fontAlgn="base">
              <a:buFont typeface="Arial" panose="020B0604020202020204" pitchFamily="34" charset="0"/>
              <a:buChar char="•"/>
            </a:pPr>
            <a:r>
              <a:rPr lang="en-US" sz="1600" b="0" i="0" dirty="0">
                <a:effectLst/>
              </a:rPr>
              <a:t>Lead with Integrity</a:t>
            </a:r>
          </a:p>
          <a:p>
            <a:pPr marL="285750" indent="-285750" algn="l" fontAlgn="base">
              <a:buFont typeface="Arial" panose="020B0604020202020204" pitchFamily="34" charset="0"/>
              <a:buChar char="•"/>
            </a:pPr>
            <a:r>
              <a:rPr lang="en-US" sz="1600" b="0" i="0" dirty="0">
                <a:effectLst/>
              </a:rPr>
              <a:t>Own the Outcome</a:t>
            </a:r>
          </a:p>
          <a:p>
            <a:pPr marL="285750" indent="-285750" algn="l" fontAlgn="base">
              <a:buFont typeface="Arial" panose="020B0604020202020204" pitchFamily="34" charset="0"/>
              <a:buChar char="•"/>
            </a:pPr>
            <a:r>
              <a:rPr lang="en-US" sz="1600" b="0" i="0" dirty="0">
                <a:effectLst/>
              </a:rPr>
              <a:t>Deliver Awesome</a:t>
            </a:r>
          </a:p>
          <a:p>
            <a:pPr marL="285750" indent="-285750" algn="l" fontAlgn="base">
              <a:buFont typeface="Arial" panose="020B0604020202020204" pitchFamily="34" charset="0"/>
              <a:buChar char="•"/>
            </a:pPr>
            <a:r>
              <a:rPr lang="en-US" sz="1600" b="0" i="0" dirty="0">
                <a:effectLst/>
              </a:rPr>
              <a:t>Be a Good Human</a:t>
            </a:r>
            <a:endParaRPr lang="en-US" b="0" i="0" dirty="0">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82A9A9-DB34-86F6-5B90-FECAF3D2582C}"/>
              </a:ext>
            </a:extLst>
          </p:cNvPr>
          <p:cNvSpPr>
            <a:spLocks noGrp="1"/>
          </p:cNvSpPr>
          <p:nvPr>
            <p:ph type="body" sz="quarter" idx="12"/>
          </p:nvPr>
        </p:nvSpPr>
        <p:spPr/>
        <p:txBody>
          <a:bodyPr/>
          <a:lstStyle/>
          <a:p>
            <a:r>
              <a:rPr lang="en-US" sz="2800" dirty="0"/>
              <a:t>Goals, Current State, &amp; Opportunities</a:t>
            </a:r>
          </a:p>
        </p:txBody>
      </p:sp>
      <p:sp>
        <p:nvSpPr>
          <p:cNvPr id="2" name="Title 1">
            <a:extLst>
              <a:ext uri="{FF2B5EF4-FFF2-40B4-BE49-F238E27FC236}">
                <a16:creationId xmlns:a16="http://schemas.microsoft.com/office/drawing/2014/main" id="{D165C804-A753-9072-5DB5-CEC49E915B44}"/>
              </a:ext>
            </a:extLst>
          </p:cNvPr>
          <p:cNvSpPr>
            <a:spLocks noGrp="1"/>
          </p:cNvSpPr>
          <p:nvPr>
            <p:ph type="title"/>
          </p:nvPr>
        </p:nvSpPr>
        <p:spPr/>
        <p:txBody>
          <a:bodyPr>
            <a:normAutofit fontScale="90000"/>
          </a:bodyPr>
          <a:lstStyle/>
          <a:p>
            <a:r>
              <a:rPr lang="en-US" dirty="0"/>
              <a:t>Summarize Goals, Current State, and Opportunities for Growth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1">
            <a:extLst>
              <a:ext uri="{FF2B5EF4-FFF2-40B4-BE49-F238E27FC236}">
                <a16:creationId xmlns:a16="http://schemas.microsoft.com/office/drawing/2014/main" id="{A33F7319-7AFA-D348-ABE9-A2A5417F39FA}"/>
              </a:ext>
            </a:extLst>
          </p:cNvPr>
          <p:cNvSpPr>
            <a:spLocks noGrp="1" noChangeArrowheads="1"/>
          </p:cNvSpPr>
          <p:nvPr>
            <p:ph type="sldNum" sz="quarter" idx="14"/>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5pPr>
            <a:lvl6pPr marL="2286000" algn="l" defTabSz="914400" rtl="0" eaLnBrk="1" latinLnBrk="0" hangingPunct="1">
              <a:defRPr kern="1200">
                <a:solidFill>
                  <a:schemeClr val="tx1"/>
                </a:solidFill>
                <a:latin typeface="Open Sans" panose="020B0606030504020204" pitchFamily="34" charset="0"/>
                <a:ea typeface="+mn-ea"/>
                <a:cs typeface="+mn-cs"/>
              </a:defRPr>
            </a:lvl6pPr>
            <a:lvl7pPr marL="2743200" algn="l" defTabSz="914400" rtl="0" eaLnBrk="1" latinLnBrk="0" hangingPunct="1">
              <a:defRPr kern="1200">
                <a:solidFill>
                  <a:schemeClr val="tx1"/>
                </a:solidFill>
                <a:latin typeface="Open Sans" panose="020B0606030504020204" pitchFamily="34" charset="0"/>
                <a:ea typeface="+mn-ea"/>
                <a:cs typeface="+mn-cs"/>
              </a:defRPr>
            </a:lvl7pPr>
            <a:lvl8pPr marL="3200400" algn="l" defTabSz="914400" rtl="0" eaLnBrk="1" latinLnBrk="0" hangingPunct="1">
              <a:defRPr kern="1200">
                <a:solidFill>
                  <a:schemeClr val="tx1"/>
                </a:solidFill>
                <a:latin typeface="Open Sans" panose="020B0606030504020204" pitchFamily="34" charset="0"/>
                <a:ea typeface="+mn-ea"/>
                <a:cs typeface="+mn-cs"/>
              </a:defRPr>
            </a:lvl8pPr>
            <a:lvl9pPr marL="3657600" algn="l" defTabSz="914400" rtl="0" eaLnBrk="1" latinLnBrk="0" hangingPunct="1">
              <a:defRPr kern="1200">
                <a:solidFill>
                  <a:schemeClr val="tx1"/>
                </a:solidFill>
                <a:latin typeface="Open Sans" panose="020B0606030504020204" pitchFamily="34" charset="0"/>
                <a:ea typeface="+mn-ea"/>
                <a:cs typeface="+mn-cs"/>
              </a:defRPr>
            </a:lvl9pPr>
          </a:lstStyle>
          <a:p>
            <a:pPr fontAlgn="base">
              <a:spcBef>
                <a:spcPct val="0"/>
              </a:spcBef>
              <a:spcAft>
                <a:spcPct val="0"/>
              </a:spcAft>
              <a:defRPr/>
            </a:pPr>
            <a:fld id="{1E059379-2ADC-4A37-876E-C2C8DA1EEBE8}" type="slidenum">
              <a:rPr lang="en-IN" smtClean="0"/>
              <a:pPr fontAlgn="base">
                <a:spcBef>
                  <a:spcPct val="0"/>
                </a:spcBef>
                <a:spcAft>
                  <a:spcPct val="0"/>
                </a:spcAft>
                <a:defRPr/>
              </a:pPr>
              <a:t>5</a:t>
            </a:fld>
            <a:endParaRPr lang="en-IN" altLang="en-US"/>
          </a:p>
        </p:txBody>
      </p:sp>
      <p:sp>
        <p:nvSpPr>
          <p:cNvPr id="2" name="Title 1">
            <a:extLst>
              <a:ext uri="{FF2B5EF4-FFF2-40B4-BE49-F238E27FC236}">
                <a16:creationId xmlns:a16="http://schemas.microsoft.com/office/drawing/2014/main" id="{EAFCEB61-81B5-1488-3E3C-7079E356DEC4}"/>
              </a:ext>
            </a:extLst>
          </p:cNvPr>
          <p:cNvSpPr>
            <a:spLocks noGrp="1"/>
          </p:cNvSpPr>
          <p:nvPr>
            <p:ph type="title"/>
          </p:nvPr>
        </p:nvSpPr>
        <p:spPr/>
        <p:txBody>
          <a:bodyPr/>
          <a:lstStyle/>
          <a:p>
            <a:r>
              <a:rPr lang="en-US" altLang="en-US" sz="4000" b="1" dirty="0">
                <a:latin typeface="Montserrat" panose="00000500000000000000" pitchFamily="2" charset="0"/>
              </a:rPr>
              <a:t>Business Strategy</a:t>
            </a:r>
            <a:endParaRPr lang="en-US" dirty="0"/>
          </a:p>
        </p:txBody>
      </p:sp>
      <p:sp>
        <p:nvSpPr>
          <p:cNvPr id="5" name="Freeform 4">
            <a:extLst>
              <a:ext uri="{FF2B5EF4-FFF2-40B4-BE49-F238E27FC236}">
                <a16:creationId xmlns:a16="http://schemas.microsoft.com/office/drawing/2014/main" id="{3E8A1360-8B76-8A22-3958-36CBF49B8155}"/>
              </a:ext>
            </a:extLst>
          </p:cNvPr>
          <p:cNvSpPr/>
          <p:nvPr/>
        </p:nvSpPr>
        <p:spPr>
          <a:xfrm>
            <a:off x="873127" y="1437873"/>
            <a:ext cx="3056848" cy="4272263"/>
          </a:xfrm>
          <a:custGeom>
            <a:avLst/>
            <a:gdLst>
              <a:gd name="connsiteX0" fmla="*/ 0 w 2487916"/>
              <a:gd name="connsiteY0" fmla="*/ 0 h 1492750"/>
              <a:gd name="connsiteX1" fmla="*/ 2487916 w 2487916"/>
              <a:gd name="connsiteY1" fmla="*/ 0 h 1492750"/>
              <a:gd name="connsiteX2" fmla="*/ 2487916 w 2487916"/>
              <a:gd name="connsiteY2" fmla="*/ 1492750 h 1492750"/>
              <a:gd name="connsiteX3" fmla="*/ 0 w 2487916"/>
              <a:gd name="connsiteY3" fmla="*/ 1492750 h 1492750"/>
              <a:gd name="connsiteX4" fmla="*/ 0 w 2487916"/>
              <a:gd name="connsiteY4" fmla="*/ 0 h 1492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916" h="1492750">
                <a:moveTo>
                  <a:pt x="0" y="0"/>
                </a:moveTo>
                <a:lnTo>
                  <a:pt x="2487916" y="0"/>
                </a:lnTo>
                <a:lnTo>
                  <a:pt x="2487916" y="1492750"/>
                </a:lnTo>
                <a:lnTo>
                  <a:pt x="0" y="1492750"/>
                </a:lnTo>
                <a:lnTo>
                  <a:pt x="0" y="0"/>
                </a:lnTo>
                <a:close/>
              </a:path>
            </a:pathLst>
          </a:cu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marL="0" lvl="1" algn="l" defTabSz="533400">
              <a:lnSpc>
                <a:spcPct val="90000"/>
              </a:lnSpc>
              <a:spcBef>
                <a:spcPct val="0"/>
              </a:spcBef>
              <a:spcAft>
                <a:spcPts val="600"/>
              </a:spcAft>
            </a:pPr>
            <a:r>
              <a:rPr lang="en-US" sz="1600" b="1" kern="1200" dirty="0">
                <a:solidFill>
                  <a:schemeClr val="bg1"/>
                </a:solidFill>
              </a:rPr>
              <a:t>Business Profile</a:t>
            </a:r>
          </a:p>
          <a:p>
            <a:pPr marL="114300" lvl="1" indent="-114300" algn="l" defTabSz="533400">
              <a:lnSpc>
                <a:spcPct val="90000"/>
              </a:lnSpc>
              <a:spcBef>
                <a:spcPct val="0"/>
              </a:spcBef>
              <a:spcAft>
                <a:spcPts val="600"/>
              </a:spcAft>
              <a:buChar char="•"/>
            </a:pPr>
            <a:r>
              <a:rPr lang="en-US" sz="1100" kern="1200" dirty="0">
                <a:solidFill>
                  <a:schemeClr val="bg1"/>
                </a:solidFill>
              </a:rPr>
              <a:t>Years in business:  18</a:t>
            </a:r>
          </a:p>
          <a:p>
            <a:pPr marL="114300" lvl="1" indent="-114300" algn="l" defTabSz="533400">
              <a:lnSpc>
                <a:spcPct val="90000"/>
              </a:lnSpc>
              <a:spcBef>
                <a:spcPct val="0"/>
              </a:spcBef>
              <a:spcAft>
                <a:spcPts val="600"/>
              </a:spcAft>
              <a:buChar char="•"/>
            </a:pPr>
            <a:r>
              <a:rPr lang="en-US" sz="1100" kern="1200" dirty="0">
                <a:solidFill>
                  <a:schemeClr val="bg1"/>
                </a:solidFill>
              </a:rPr>
              <a:t>Industry: Restaurant</a:t>
            </a:r>
          </a:p>
          <a:p>
            <a:pPr marL="114300" lvl="1" indent="-114300" algn="l" defTabSz="533400">
              <a:lnSpc>
                <a:spcPct val="90000"/>
              </a:lnSpc>
              <a:spcBef>
                <a:spcPct val="0"/>
              </a:spcBef>
              <a:spcAft>
                <a:spcPts val="600"/>
              </a:spcAft>
              <a:buChar char="•"/>
            </a:pPr>
            <a:r>
              <a:rPr lang="en-US" sz="1100" kern="1200" dirty="0">
                <a:solidFill>
                  <a:schemeClr val="bg1"/>
                </a:solidFill>
              </a:rPr>
              <a:t># Employees: 20</a:t>
            </a:r>
          </a:p>
          <a:p>
            <a:pPr marL="571500" lvl="2" indent="-114300" defTabSz="533400">
              <a:lnSpc>
                <a:spcPct val="90000"/>
              </a:lnSpc>
              <a:spcBef>
                <a:spcPct val="0"/>
              </a:spcBef>
              <a:spcAft>
                <a:spcPts val="600"/>
              </a:spcAft>
              <a:buChar char="•"/>
            </a:pPr>
            <a:r>
              <a:rPr lang="en-US" sz="1100" kern="1200" dirty="0">
                <a:solidFill>
                  <a:schemeClr val="bg1"/>
                </a:solidFill>
              </a:rPr>
              <a:t>8 Full-time</a:t>
            </a:r>
          </a:p>
          <a:p>
            <a:pPr marL="571500" lvl="2" indent="-114300" defTabSz="533400">
              <a:lnSpc>
                <a:spcPct val="90000"/>
              </a:lnSpc>
              <a:spcBef>
                <a:spcPct val="0"/>
              </a:spcBef>
              <a:spcAft>
                <a:spcPts val="600"/>
              </a:spcAft>
              <a:buChar char="•"/>
            </a:pPr>
            <a:r>
              <a:rPr lang="en-US" sz="1100" dirty="0">
                <a:solidFill>
                  <a:schemeClr val="bg1"/>
                </a:solidFill>
              </a:rPr>
              <a:t>12 Part-time</a:t>
            </a:r>
            <a:endParaRPr lang="en-US" sz="1100" kern="1200" dirty="0">
              <a:solidFill>
                <a:schemeClr val="bg1"/>
              </a:solidFill>
            </a:endParaRPr>
          </a:p>
          <a:p>
            <a:pPr marL="114300" lvl="1" indent="-114300" algn="l" defTabSz="533400">
              <a:lnSpc>
                <a:spcPct val="90000"/>
              </a:lnSpc>
              <a:spcBef>
                <a:spcPct val="0"/>
              </a:spcBef>
              <a:spcAft>
                <a:spcPts val="600"/>
              </a:spcAft>
              <a:buChar char="•"/>
            </a:pPr>
            <a:r>
              <a:rPr lang="en-US" sz="1100" kern="1200" dirty="0">
                <a:solidFill>
                  <a:schemeClr val="bg1"/>
                </a:solidFill>
              </a:rPr>
              <a:t># of Locations: 1</a:t>
            </a:r>
          </a:p>
          <a:p>
            <a:pPr marL="114300" lvl="1" indent="-114300" algn="l" defTabSz="533400">
              <a:lnSpc>
                <a:spcPct val="90000"/>
              </a:lnSpc>
              <a:spcBef>
                <a:spcPct val="0"/>
              </a:spcBef>
              <a:spcAft>
                <a:spcPts val="600"/>
              </a:spcAft>
              <a:buChar char="•"/>
            </a:pPr>
            <a:r>
              <a:rPr lang="en-US" sz="1100" dirty="0">
                <a:solidFill>
                  <a:schemeClr val="bg1"/>
                </a:solidFill>
              </a:rPr>
              <a:t>Description: </a:t>
            </a:r>
          </a:p>
          <a:p>
            <a:pPr marL="571500" lvl="2" indent="-114300" defTabSz="533400">
              <a:lnSpc>
                <a:spcPct val="90000"/>
              </a:lnSpc>
              <a:spcBef>
                <a:spcPct val="0"/>
              </a:spcBef>
              <a:spcAft>
                <a:spcPts val="600"/>
              </a:spcAft>
              <a:buChar char="•"/>
            </a:pPr>
            <a:r>
              <a:rPr lang="en-US" sz="1100" dirty="0">
                <a:solidFill>
                  <a:schemeClr val="bg1"/>
                </a:solidFill>
              </a:rPr>
              <a:t>Family-owned business with parents no longer running day to day but still active in decision making</a:t>
            </a:r>
          </a:p>
          <a:p>
            <a:pPr marL="571500" lvl="2" indent="-114300" defTabSz="533400">
              <a:lnSpc>
                <a:spcPct val="90000"/>
              </a:lnSpc>
              <a:spcBef>
                <a:spcPct val="0"/>
              </a:spcBef>
              <a:spcAft>
                <a:spcPts val="600"/>
              </a:spcAft>
              <a:buChar char="•"/>
            </a:pPr>
            <a:r>
              <a:rPr lang="en-US" sz="1100" kern="1200" dirty="0">
                <a:solidFill>
                  <a:schemeClr val="bg1"/>
                </a:solidFill>
              </a:rPr>
              <a:t>Local favorite with more than 500 Google reviews</a:t>
            </a:r>
          </a:p>
        </p:txBody>
      </p:sp>
      <p:sp>
        <p:nvSpPr>
          <p:cNvPr id="8" name="Freeform 7">
            <a:extLst>
              <a:ext uri="{FF2B5EF4-FFF2-40B4-BE49-F238E27FC236}">
                <a16:creationId xmlns:a16="http://schemas.microsoft.com/office/drawing/2014/main" id="{D8391CC7-75EC-53B9-45E3-76D8E6415BC5}"/>
              </a:ext>
            </a:extLst>
          </p:cNvPr>
          <p:cNvSpPr/>
          <p:nvPr/>
        </p:nvSpPr>
        <p:spPr>
          <a:xfrm>
            <a:off x="4143984" y="1437873"/>
            <a:ext cx="7013642" cy="4272262"/>
          </a:xfrm>
          <a:custGeom>
            <a:avLst/>
            <a:gdLst>
              <a:gd name="connsiteX0" fmla="*/ 0 w 2487916"/>
              <a:gd name="connsiteY0" fmla="*/ 0 h 1492750"/>
              <a:gd name="connsiteX1" fmla="*/ 2487916 w 2487916"/>
              <a:gd name="connsiteY1" fmla="*/ 0 h 1492750"/>
              <a:gd name="connsiteX2" fmla="*/ 2487916 w 2487916"/>
              <a:gd name="connsiteY2" fmla="*/ 1492750 h 1492750"/>
              <a:gd name="connsiteX3" fmla="*/ 0 w 2487916"/>
              <a:gd name="connsiteY3" fmla="*/ 1492750 h 1492750"/>
              <a:gd name="connsiteX4" fmla="*/ 0 w 2487916"/>
              <a:gd name="connsiteY4" fmla="*/ 0 h 1492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916" h="1492750">
                <a:moveTo>
                  <a:pt x="0" y="0"/>
                </a:moveTo>
                <a:lnTo>
                  <a:pt x="2487916" y="0"/>
                </a:lnTo>
                <a:lnTo>
                  <a:pt x="2487916" y="1492750"/>
                </a:lnTo>
                <a:lnTo>
                  <a:pt x="0" y="1492750"/>
                </a:lnTo>
                <a:lnTo>
                  <a:pt x="0" y="0"/>
                </a:lnTo>
                <a:close/>
              </a:path>
            </a:pathLst>
          </a:custGeom>
          <a:solidFill>
            <a:schemeClr val="accent1">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marL="0" lvl="0" indent="0" algn="l" defTabSz="533400">
              <a:lnSpc>
                <a:spcPct val="90000"/>
              </a:lnSpc>
              <a:spcBef>
                <a:spcPct val="0"/>
              </a:spcBef>
              <a:spcAft>
                <a:spcPts val="600"/>
              </a:spcAft>
              <a:buNone/>
            </a:pPr>
            <a:r>
              <a:rPr lang="en-US" sz="1600" b="1" kern="1200" dirty="0">
                <a:solidFill>
                  <a:schemeClr val="tx1"/>
                </a:solidFill>
              </a:rPr>
              <a:t>Plans to Grow</a:t>
            </a:r>
          </a:p>
          <a:p>
            <a:pPr marL="114300" lvl="1" indent="-114300" algn="l" defTabSz="533400">
              <a:lnSpc>
                <a:spcPct val="90000"/>
              </a:lnSpc>
              <a:spcBef>
                <a:spcPct val="0"/>
              </a:spcBef>
              <a:spcAft>
                <a:spcPts val="600"/>
              </a:spcAft>
              <a:buChar char="•"/>
            </a:pPr>
            <a:r>
              <a:rPr lang="en-US" sz="1100" dirty="0">
                <a:solidFill>
                  <a:schemeClr val="tx1"/>
                </a:solidFill>
              </a:rPr>
              <a:t>Business never fully recovered from the pandemic shutdowns. The restaurant is running about 80% of capacity with room to grow revenue by roughly 20% without adding additional overhead expense.</a:t>
            </a:r>
          </a:p>
          <a:p>
            <a:pPr marL="114300" lvl="1" indent="-114300" algn="l" defTabSz="533400">
              <a:lnSpc>
                <a:spcPct val="90000"/>
              </a:lnSpc>
              <a:spcBef>
                <a:spcPct val="0"/>
              </a:spcBef>
              <a:spcAft>
                <a:spcPts val="600"/>
              </a:spcAft>
              <a:buChar char="•"/>
            </a:pPr>
            <a:r>
              <a:rPr lang="en-US" sz="1100" dirty="0">
                <a:solidFill>
                  <a:schemeClr val="tx1"/>
                </a:solidFill>
              </a:rPr>
              <a:t>Would also like to expand </a:t>
            </a:r>
            <a:r>
              <a:rPr lang="en-US" sz="1100" dirty="0" err="1">
                <a:solidFill>
                  <a:schemeClr val="tx1"/>
                </a:solidFill>
              </a:rPr>
              <a:t>DoorDash</a:t>
            </a:r>
            <a:r>
              <a:rPr lang="en-US" sz="1100" dirty="0">
                <a:solidFill>
                  <a:schemeClr val="tx1"/>
                </a:solidFill>
              </a:rPr>
              <a:t> and </a:t>
            </a:r>
            <a:r>
              <a:rPr lang="en-US" sz="1100" dirty="0" err="1">
                <a:solidFill>
                  <a:schemeClr val="tx1"/>
                </a:solidFill>
              </a:rPr>
              <a:t>UberEats</a:t>
            </a:r>
            <a:r>
              <a:rPr lang="en-US" sz="1100" dirty="0">
                <a:solidFill>
                  <a:schemeClr val="tx1"/>
                </a:solidFill>
              </a:rPr>
              <a:t> business</a:t>
            </a:r>
            <a:endParaRPr lang="en-US" sz="1100" kern="1200" dirty="0">
              <a:solidFill>
                <a:schemeClr val="tx1"/>
              </a:solidFill>
            </a:endParaRPr>
          </a:p>
          <a:p>
            <a:pPr marL="114300" lvl="1" indent="-114300" algn="l" defTabSz="533400">
              <a:lnSpc>
                <a:spcPct val="90000"/>
              </a:lnSpc>
              <a:spcBef>
                <a:spcPct val="0"/>
              </a:spcBef>
              <a:spcAft>
                <a:spcPts val="600"/>
              </a:spcAft>
              <a:buChar char="•"/>
            </a:pPr>
            <a:r>
              <a:rPr lang="en-US" sz="1100" kern="1200" dirty="0">
                <a:solidFill>
                  <a:schemeClr val="tx1"/>
                </a:solidFill>
              </a:rPr>
              <a:t>Will need to add 2-3 full time people and 3-4 part-time staff to meet growth needs</a:t>
            </a:r>
          </a:p>
          <a:p>
            <a:pPr marL="114300" lvl="1" indent="-114300" algn="l" defTabSz="533400">
              <a:lnSpc>
                <a:spcPct val="90000"/>
              </a:lnSpc>
              <a:spcBef>
                <a:spcPct val="0"/>
              </a:spcBef>
              <a:spcAft>
                <a:spcPts val="600"/>
              </a:spcAft>
              <a:buChar char="•"/>
            </a:pPr>
            <a:endParaRPr lang="en-US" sz="1200" dirty="0">
              <a:solidFill>
                <a:schemeClr val="tx1"/>
              </a:solidFill>
            </a:endParaRPr>
          </a:p>
          <a:p>
            <a:pPr marL="0" lvl="0" indent="0" algn="l" defTabSz="533400">
              <a:lnSpc>
                <a:spcPct val="90000"/>
              </a:lnSpc>
              <a:spcBef>
                <a:spcPct val="0"/>
              </a:spcBef>
              <a:spcAft>
                <a:spcPts val="600"/>
              </a:spcAft>
              <a:buNone/>
            </a:pPr>
            <a:r>
              <a:rPr lang="en-US" sz="1400" b="1" kern="1200" dirty="0">
                <a:solidFill>
                  <a:schemeClr val="tx1"/>
                </a:solidFill>
              </a:rPr>
              <a:t>Obstacles preventing growth</a:t>
            </a:r>
          </a:p>
          <a:p>
            <a:pPr marL="171450" lvl="0" indent="-171450" algn="l" defTabSz="533400">
              <a:lnSpc>
                <a:spcPct val="90000"/>
              </a:lnSpc>
              <a:spcBef>
                <a:spcPct val="0"/>
              </a:spcBef>
              <a:spcAft>
                <a:spcPts val="600"/>
              </a:spcAft>
              <a:buFont typeface="Arial" panose="020B0604020202020204" pitchFamily="34" charset="0"/>
              <a:buChar char="•"/>
            </a:pPr>
            <a:r>
              <a:rPr lang="en-US" sz="1100" dirty="0">
                <a:solidFill>
                  <a:schemeClr val="tx1"/>
                </a:solidFill>
              </a:rPr>
              <a:t>Can’t keep up with the administrative burden</a:t>
            </a:r>
          </a:p>
          <a:p>
            <a:pPr marL="171450" lvl="0" indent="-171450" algn="l" defTabSz="533400">
              <a:lnSpc>
                <a:spcPct val="90000"/>
              </a:lnSpc>
              <a:spcBef>
                <a:spcPct val="0"/>
              </a:spcBef>
              <a:spcAft>
                <a:spcPts val="600"/>
              </a:spcAft>
              <a:buFont typeface="Arial" panose="020B0604020202020204" pitchFamily="34" charset="0"/>
              <a:buChar char="•"/>
            </a:pPr>
            <a:r>
              <a:rPr lang="en-US" sz="1100" dirty="0">
                <a:solidFill>
                  <a:schemeClr val="tx1"/>
                </a:solidFill>
              </a:rPr>
              <a:t>Too busy working in the business vs on the business</a:t>
            </a:r>
          </a:p>
          <a:p>
            <a:pPr marL="171450" lvl="0" indent="-171450" algn="l" defTabSz="533400">
              <a:lnSpc>
                <a:spcPct val="90000"/>
              </a:lnSpc>
              <a:spcBef>
                <a:spcPct val="0"/>
              </a:spcBef>
              <a:spcAft>
                <a:spcPts val="600"/>
              </a:spcAft>
              <a:buFont typeface="Arial" panose="020B0604020202020204" pitchFamily="34" charset="0"/>
              <a:buChar char="•"/>
            </a:pPr>
            <a:r>
              <a:rPr lang="en-US" sz="1100" kern="1200" dirty="0">
                <a:solidFill>
                  <a:schemeClr val="tx1"/>
                </a:solidFill>
              </a:rPr>
              <a:t>Struggle finding employees willing to work hard and show up on time</a:t>
            </a:r>
          </a:p>
          <a:p>
            <a:pPr marL="171450" lvl="0" indent="-171450" algn="l" defTabSz="533400">
              <a:lnSpc>
                <a:spcPct val="90000"/>
              </a:lnSpc>
              <a:spcBef>
                <a:spcPct val="0"/>
              </a:spcBef>
              <a:spcAft>
                <a:spcPts val="600"/>
              </a:spcAft>
              <a:buFont typeface="Arial" panose="020B0604020202020204" pitchFamily="34" charset="0"/>
              <a:buChar char="•"/>
            </a:pPr>
            <a:endParaRPr lang="en-US" sz="1200" dirty="0">
              <a:solidFill>
                <a:schemeClr val="tx1"/>
              </a:solidFill>
            </a:endParaRPr>
          </a:p>
          <a:p>
            <a:pPr lvl="0" algn="l" defTabSz="533400">
              <a:lnSpc>
                <a:spcPct val="90000"/>
              </a:lnSpc>
              <a:spcBef>
                <a:spcPct val="0"/>
              </a:spcBef>
              <a:spcAft>
                <a:spcPts val="600"/>
              </a:spcAft>
            </a:pPr>
            <a:r>
              <a:rPr lang="en-US" sz="1600" b="1" kern="1200" dirty="0">
                <a:solidFill>
                  <a:schemeClr val="tx1"/>
                </a:solidFill>
              </a:rPr>
              <a:t>Opportunities</a:t>
            </a:r>
            <a:endParaRPr lang="en-US" sz="1200" b="1" kern="1200" dirty="0">
              <a:solidFill>
                <a:schemeClr val="tx1"/>
              </a:solidFill>
            </a:endParaRPr>
          </a:p>
          <a:p>
            <a:pPr marL="171450" lvl="0" indent="-171450" algn="l" defTabSz="533400">
              <a:lnSpc>
                <a:spcPct val="90000"/>
              </a:lnSpc>
              <a:spcBef>
                <a:spcPct val="0"/>
              </a:spcBef>
              <a:spcAft>
                <a:spcPts val="600"/>
              </a:spcAft>
              <a:buFont typeface="Arial" panose="020B0604020202020204" pitchFamily="34" charset="0"/>
              <a:buChar char="•"/>
            </a:pPr>
            <a:r>
              <a:rPr lang="en-US" sz="1100" dirty="0">
                <a:solidFill>
                  <a:schemeClr val="tx1"/>
                </a:solidFill>
              </a:rPr>
              <a:t>Improve the recruiting function to find more, better workers</a:t>
            </a:r>
          </a:p>
          <a:p>
            <a:pPr marL="171450" lvl="0" indent="-171450" algn="l" defTabSz="533400">
              <a:lnSpc>
                <a:spcPct val="90000"/>
              </a:lnSpc>
              <a:spcBef>
                <a:spcPct val="0"/>
              </a:spcBef>
              <a:spcAft>
                <a:spcPts val="600"/>
              </a:spcAft>
              <a:buFont typeface="Arial" panose="020B0604020202020204" pitchFamily="34" charset="0"/>
              <a:buChar char="•"/>
            </a:pPr>
            <a:r>
              <a:rPr lang="en-US" sz="1100" kern="1200" dirty="0">
                <a:solidFill>
                  <a:schemeClr val="tx1"/>
                </a:solidFill>
              </a:rPr>
              <a:t>Add earned wage access to </a:t>
            </a:r>
            <a:r>
              <a:rPr lang="en-US" sz="1100" dirty="0">
                <a:solidFill>
                  <a:schemeClr val="tx1"/>
                </a:solidFill>
              </a:rPr>
              <a:t>better compete for talent and meet employee’s needs</a:t>
            </a:r>
          </a:p>
          <a:p>
            <a:pPr marL="171450" lvl="0" indent="-171450" algn="l" defTabSz="533400">
              <a:lnSpc>
                <a:spcPct val="90000"/>
              </a:lnSpc>
              <a:spcBef>
                <a:spcPct val="0"/>
              </a:spcBef>
              <a:spcAft>
                <a:spcPts val="600"/>
              </a:spcAft>
              <a:buFont typeface="Arial" panose="020B0604020202020204" pitchFamily="34" charset="0"/>
              <a:buChar char="•"/>
            </a:pPr>
            <a:r>
              <a:rPr lang="en-US" sz="1100" kern="1200" dirty="0">
                <a:solidFill>
                  <a:schemeClr val="tx1"/>
                </a:solidFill>
              </a:rPr>
              <a:t>Streamline the end to end process of hiring, managing, and paying employees</a:t>
            </a:r>
          </a:p>
          <a:p>
            <a:pPr marL="171450" lvl="0" indent="-171450" algn="l" defTabSz="533400">
              <a:lnSpc>
                <a:spcPct val="90000"/>
              </a:lnSpc>
              <a:spcBef>
                <a:spcPct val="0"/>
              </a:spcBef>
              <a:spcAft>
                <a:spcPts val="600"/>
              </a:spcAft>
              <a:buFont typeface="Arial" panose="020B0604020202020204" pitchFamily="34" charset="0"/>
              <a:buChar char="•"/>
            </a:pPr>
            <a:r>
              <a:rPr lang="en-US" sz="1100" dirty="0">
                <a:solidFill>
                  <a:schemeClr val="tx1"/>
                </a:solidFill>
              </a:rPr>
              <a:t>Adding more employees brings new compliance risks</a:t>
            </a:r>
          </a:p>
          <a:p>
            <a:pPr marL="171450" lvl="0" indent="-171450" algn="l" defTabSz="533400">
              <a:lnSpc>
                <a:spcPct val="90000"/>
              </a:lnSpc>
              <a:spcBef>
                <a:spcPct val="0"/>
              </a:spcBef>
              <a:spcAft>
                <a:spcPts val="600"/>
              </a:spcAft>
              <a:buFont typeface="Arial" panose="020B0604020202020204" pitchFamily="34" charset="0"/>
              <a:buChar char="•"/>
            </a:pPr>
            <a:r>
              <a:rPr lang="en-US" sz="1100" kern="1200" dirty="0">
                <a:solidFill>
                  <a:schemeClr val="tx1"/>
                </a:solidFill>
              </a:rPr>
              <a:t>Explore pre-tax benefits to attract talent and reduce FICA</a:t>
            </a:r>
          </a:p>
          <a:p>
            <a:pPr marL="114300" lvl="1" indent="-114300" algn="l" defTabSz="533400">
              <a:lnSpc>
                <a:spcPct val="90000"/>
              </a:lnSpc>
              <a:spcBef>
                <a:spcPct val="0"/>
              </a:spcBef>
              <a:spcAft>
                <a:spcPts val="600"/>
              </a:spcAft>
              <a:buChar char="•"/>
            </a:pPr>
            <a:endParaRPr lang="en-US" sz="1200" kern="1200" dirty="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E974D-A85F-A625-3171-19E3C8B8A3ED}"/>
            </a:ext>
          </a:extLst>
        </p:cNvPr>
        <p:cNvGrpSpPr/>
        <p:nvPr/>
      </p:nvGrpSpPr>
      <p:grpSpPr>
        <a:xfrm>
          <a:off x="0" y="0"/>
          <a:ext cx="0" cy="0"/>
          <a:chOff x="0" y="0"/>
          <a:chExt cx="0" cy="0"/>
        </a:xfrm>
      </p:grpSpPr>
      <p:sp>
        <p:nvSpPr>
          <p:cNvPr id="63490" name="Slide Number Placeholder 1">
            <a:extLst>
              <a:ext uri="{FF2B5EF4-FFF2-40B4-BE49-F238E27FC236}">
                <a16:creationId xmlns:a16="http://schemas.microsoft.com/office/drawing/2014/main" id="{1684CABF-3CA3-9E44-F3F3-22783993E794}"/>
              </a:ext>
            </a:extLst>
          </p:cNvPr>
          <p:cNvSpPr>
            <a:spLocks noGrp="1" noChangeArrowheads="1"/>
          </p:cNvSpPr>
          <p:nvPr>
            <p:ph type="sldNum" sz="quarter" idx="14"/>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5pPr>
            <a:lvl6pPr marL="2286000" algn="l" defTabSz="914400" rtl="0" eaLnBrk="1" latinLnBrk="0" hangingPunct="1">
              <a:defRPr kern="1200">
                <a:solidFill>
                  <a:schemeClr val="tx1"/>
                </a:solidFill>
                <a:latin typeface="Open Sans" panose="020B0606030504020204" pitchFamily="34" charset="0"/>
                <a:ea typeface="+mn-ea"/>
                <a:cs typeface="+mn-cs"/>
              </a:defRPr>
            </a:lvl6pPr>
            <a:lvl7pPr marL="2743200" algn="l" defTabSz="914400" rtl="0" eaLnBrk="1" latinLnBrk="0" hangingPunct="1">
              <a:defRPr kern="1200">
                <a:solidFill>
                  <a:schemeClr val="tx1"/>
                </a:solidFill>
                <a:latin typeface="Open Sans" panose="020B0606030504020204" pitchFamily="34" charset="0"/>
                <a:ea typeface="+mn-ea"/>
                <a:cs typeface="+mn-cs"/>
              </a:defRPr>
            </a:lvl7pPr>
            <a:lvl8pPr marL="3200400" algn="l" defTabSz="914400" rtl="0" eaLnBrk="1" latinLnBrk="0" hangingPunct="1">
              <a:defRPr kern="1200">
                <a:solidFill>
                  <a:schemeClr val="tx1"/>
                </a:solidFill>
                <a:latin typeface="Open Sans" panose="020B0606030504020204" pitchFamily="34" charset="0"/>
                <a:ea typeface="+mn-ea"/>
                <a:cs typeface="+mn-cs"/>
              </a:defRPr>
            </a:lvl8pPr>
            <a:lvl9pPr marL="3657600" algn="l" defTabSz="914400" rtl="0" eaLnBrk="1" latinLnBrk="0" hangingPunct="1">
              <a:defRPr kern="1200">
                <a:solidFill>
                  <a:schemeClr val="tx1"/>
                </a:solidFill>
                <a:latin typeface="Open Sans" panose="020B0606030504020204" pitchFamily="34" charset="0"/>
                <a:ea typeface="+mn-ea"/>
                <a:cs typeface="+mn-cs"/>
              </a:defRPr>
            </a:lvl9pPr>
          </a:lstStyle>
          <a:p>
            <a:pPr fontAlgn="base">
              <a:spcBef>
                <a:spcPct val="0"/>
              </a:spcBef>
              <a:spcAft>
                <a:spcPct val="0"/>
              </a:spcAft>
              <a:defRPr/>
            </a:pPr>
            <a:fld id="{1E059379-2ADC-4A37-876E-C2C8DA1EEBE8}" type="slidenum">
              <a:rPr lang="en-IN" smtClean="0"/>
              <a:pPr fontAlgn="base">
                <a:spcBef>
                  <a:spcPct val="0"/>
                </a:spcBef>
                <a:spcAft>
                  <a:spcPct val="0"/>
                </a:spcAft>
                <a:defRPr/>
              </a:pPr>
              <a:t>6</a:t>
            </a:fld>
            <a:endParaRPr lang="en-IN" altLang="en-US"/>
          </a:p>
        </p:txBody>
      </p:sp>
      <p:sp>
        <p:nvSpPr>
          <p:cNvPr id="2" name="Title 1">
            <a:extLst>
              <a:ext uri="{FF2B5EF4-FFF2-40B4-BE49-F238E27FC236}">
                <a16:creationId xmlns:a16="http://schemas.microsoft.com/office/drawing/2014/main" id="{E961372F-2772-248F-79F1-20B2B4975AD7}"/>
              </a:ext>
            </a:extLst>
          </p:cNvPr>
          <p:cNvSpPr>
            <a:spLocks noGrp="1"/>
          </p:cNvSpPr>
          <p:nvPr>
            <p:ph type="title"/>
          </p:nvPr>
        </p:nvSpPr>
        <p:spPr>
          <a:xfrm>
            <a:off x="1559858" y="1039906"/>
            <a:ext cx="5076915" cy="827653"/>
          </a:xfrm>
        </p:spPr>
        <p:txBody>
          <a:bodyPr anchor="b">
            <a:normAutofit/>
          </a:bodyPr>
          <a:lstStyle/>
          <a:p>
            <a:pPr algn="ctr"/>
            <a:r>
              <a:rPr lang="en-US" altLang="en-US" sz="3600" b="1" dirty="0">
                <a:latin typeface="Montserrat" panose="00000500000000000000" pitchFamily="2" charset="0"/>
              </a:rPr>
              <a:t>Current State</a:t>
            </a:r>
            <a:endParaRPr lang="en-US" sz="3600" dirty="0"/>
          </a:p>
        </p:txBody>
      </p:sp>
      <p:graphicFrame>
        <p:nvGraphicFramePr>
          <p:cNvPr id="12" name="Table 11">
            <a:extLst>
              <a:ext uri="{FF2B5EF4-FFF2-40B4-BE49-F238E27FC236}">
                <a16:creationId xmlns:a16="http://schemas.microsoft.com/office/drawing/2014/main" id="{44934C4A-C124-C22A-8E04-056E9AF70CCA}"/>
              </a:ext>
            </a:extLst>
          </p:cNvPr>
          <p:cNvGraphicFramePr>
            <a:graphicFrameLocks noGrp="1"/>
          </p:cNvGraphicFramePr>
          <p:nvPr>
            <p:extLst>
              <p:ext uri="{D42A27DB-BD31-4B8C-83A1-F6EECF244321}">
                <p14:modId xmlns:p14="http://schemas.microsoft.com/office/powerpoint/2010/main" val="277805297"/>
              </p:ext>
            </p:extLst>
          </p:nvPr>
        </p:nvGraphicFramePr>
        <p:xfrm>
          <a:off x="281044" y="1898227"/>
          <a:ext cx="6355730" cy="3626134"/>
        </p:xfrm>
        <a:graphic>
          <a:graphicData uri="http://schemas.openxmlformats.org/drawingml/2006/table">
            <a:tbl>
              <a:tblPr firstRow="1" firstCol="1" bandRow="1">
                <a:tableStyleId>{5C22544A-7EE6-4342-B048-85BDC9FD1C3A}</a:tableStyleId>
              </a:tblPr>
              <a:tblGrid>
                <a:gridCol w="1274380">
                  <a:extLst>
                    <a:ext uri="{9D8B030D-6E8A-4147-A177-3AD203B41FA5}">
                      <a16:colId xmlns:a16="http://schemas.microsoft.com/office/drawing/2014/main" val="1694986410"/>
                    </a:ext>
                  </a:extLst>
                </a:gridCol>
                <a:gridCol w="1993447">
                  <a:extLst>
                    <a:ext uri="{9D8B030D-6E8A-4147-A177-3AD203B41FA5}">
                      <a16:colId xmlns:a16="http://schemas.microsoft.com/office/drawing/2014/main" val="2151882789"/>
                    </a:ext>
                  </a:extLst>
                </a:gridCol>
                <a:gridCol w="3087903">
                  <a:extLst>
                    <a:ext uri="{9D8B030D-6E8A-4147-A177-3AD203B41FA5}">
                      <a16:colId xmlns:a16="http://schemas.microsoft.com/office/drawing/2014/main" val="3301544846"/>
                    </a:ext>
                  </a:extLst>
                </a:gridCol>
              </a:tblGrid>
              <a:tr h="214151">
                <a:tc>
                  <a:txBody>
                    <a:bodyPr/>
                    <a:lstStyle/>
                    <a:p>
                      <a:endParaRPr lang="en-US" sz="1400"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r>
                        <a:rPr lang="en-US" sz="1400" u="none" dirty="0">
                          <a:solidFill>
                            <a:schemeClr val="bg1"/>
                          </a:solidFill>
                          <a:latin typeface="+mn-lt"/>
                        </a:rPr>
                        <a:t>Category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a:r>
                        <a:rPr lang="en-US" sz="1400" u="none" dirty="0">
                          <a:solidFill>
                            <a:schemeClr val="bg1"/>
                          </a:solidFill>
                          <a:latin typeface="+mn-lt"/>
                        </a:rPr>
                        <a:t>Provider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555513888"/>
                  </a:ext>
                </a:extLst>
              </a:tr>
              <a:tr h="214151">
                <a:tc rowSpan="4">
                  <a:txBody>
                    <a:bodyPr/>
                    <a:lstStyle/>
                    <a:p>
                      <a:pPr algn="l"/>
                      <a:r>
                        <a:rPr lang="en-US" sz="1400" b="1" dirty="0">
                          <a:latin typeface="+mn-lt"/>
                        </a:rPr>
                        <a:t>Managing</a:t>
                      </a:r>
                    </a:p>
                    <a:p>
                      <a:pPr algn="l"/>
                      <a:r>
                        <a:rPr lang="en-US" sz="1400" b="1" dirty="0">
                          <a:latin typeface="+mn-lt"/>
                        </a:rPr>
                        <a:t>Talent</a:t>
                      </a:r>
                    </a:p>
                  </a:txBody>
                  <a:tcPr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indent="0" algn="l" fontAlgn="b">
                        <a:buFont typeface="Arial" panose="020B0604020202020204" pitchFamily="34" charset="0"/>
                        <a:buNone/>
                      </a:pPr>
                      <a:r>
                        <a:rPr lang="en-US" sz="1200" b="0" i="0" u="none" strike="noStrike" dirty="0">
                          <a:solidFill>
                            <a:schemeClr val="accent3"/>
                          </a:solidFill>
                          <a:effectLst/>
                          <a:latin typeface="+mn-lt"/>
                        </a:rPr>
                        <a:t>Payroll &amp; Tax</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Arial" panose="020B0604020202020204" pitchFamily="34" charset="0"/>
                        <a:buNone/>
                      </a:pPr>
                      <a:r>
                        <a:rPr lang="en-US" sz="1200" dirty="0">
                          <a:solidFill>
                            <a:schemeClr val="accent3"/>
                          </a:solidFill>
                          <a:latin typeface="+mn-lt"/>
                        </a:rPr>
                        <a:t>Paychex</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09417318"/>
                  </a:ext>
                </a:extLst>
              </a:tr>
              <a:tr h="214151">
                <a:tc vMerge="1">
                  <a:txBody>
                    <a:bodyPr/>
                    <a:lstStyle/>
                    <a:p>
                      <a:endParaRPr lang="en-US" dirty="0"/>
                    </a:p>
                  </a:txBody>
                  <a:tcPr/>
                </a:tc>
                <a:tc>
                  <a:txBody>
                    <a:bodyPr/>
                    <a:lstStyle/>
                    <a:p>
                      <a:pPr marL="0" indent="0" algn="l" fontAlgn="b">
                        <a:buFont typeface="Arial" panose="020B0604020202020204" pitchFamily="34" charset="0"/>
                        <a:buNone/>
                      </a:pPr>
                      <a:r>
                        <a:rPr lang="en-US" sz="1200" b="0" i="0" u="none" strike="noStrike" dirty="0">
                          <a:solidFill>
                            <a:schemeClr val="accent3"/>
                          </a:solidFill>
                          <a:effectLst/>
                          <a:latin typeface="+mn-lt"/>
                        </a:rPr>
                        <a:t>HR Software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alpha val="85000"/>
                      </a:schemeClr>
                    </a:solidFill>
                  </a:tcPr>
                </a:tc>
                <a:tc>
                  <a:txBody>
                    <a:bodyPr/>
                    <a:lstStyle/>
                    <a:p>
                      <a:pPr marL="0" indent="0" algn="ctr">
                        <a:buFont typeface="Arial" panose="020B0604020202020204" pitchFamily="34" charset="0"/>
                        <a:buNone/>
                      </a:pPr>
                      <a:r>
                        <a:rPr lang="en-US" sz="1200" dirty="0">
                          <a:solidFill>
                            <a:schemeClr val="accent3"/>
                          </a:solidFill>
                          <a:latin typeface="+mn-lt"/>
                        </a:rPr>
                        <a:t>Paychex</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72233452"/>
                  </a:ext>
                </a:extLst>
              </a:tr>
              <a:tr h="214151">
                <a:tc vMerge="1">
                  <a:txBody>
                    <a:bodyPr/>
                    <a:lstStyle/>
                    <a:p>
                      <a:endParaRPr lang="en-US" dirty="0"/>
                    </a:p>
                  </a:txBody>
                  <a:tcPr/>
                </a:tc>
                <a:tc>
                  <a:txBody>
                    <a:bodyPr/>
                    <a:lstStyle/>
                    <a:p>
                      <a:pPr marL="0" indent="0" algn="l" fontAlgn="b">
                        <a:buFont typeface="Arial" panose="020B0604020202020204" pitchFamily="34" charset="0"/>
                        <a:buNone/>
                      </a:pPr>
                      <a:r>
                        <a:rPr lang="en-US" sz="1200" b="0" i="0" u="none" strike="noStrike" dirty="0">
                          <a:solidFill>
                            <a:schemeClr val="accent3"/>
                          </a:solidFill>
                          <a:effectLst/>
                          <a:latin typeface="+mn-lt"/>
                        </a:rPr>
                        <a:t>Time &amp;  Labor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alpha val="70000"/>
                      </a:schemeClr>
                    </a:solidFill>
                  </a:tcPr>
                </a:tc>
                <a:tc>
                  <a:txBody>
                    <a:bodyPr/>
                    <a:lstStyle/>
                    <a:p>
                      <a:pPr marL="0" indent="0" algn="ctr">
                        <a:buFont typeface="Arial" panose="020B0604020202020204" pitchFamily="34" charset="0"/>
                        <a:buNone/>
                      </a:pPr>
                      <a:r>
                        <a:rPr lang="en-US" sz="1200" dirty="0">
                          <a:solidFill>
                            <a:schemeClr val="accent3"/>
                          </a:solidFill>
                          <a:latin typeface="+mn-lt"/>
                        </a:rPr>
                        <a:t>Point of sale</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16929822"/>
                  </a:ext>
                </a:extLst>
              </a:tr>
              <a:tr h="214151">
                <a:tc vMerge="1">
                  <a:txBody>
                    <a:bodyPr/>
                    <a:lstStyle/>
                    <a:p>
                      <a:endParaRPr lang="en-US" dirty="0"/>
                    </a:p>
                  </a:txBody>
                  <a:tcPr/>
                </a:tc>
                <a:tc>
                  <a:txBody>
                    <a:bodyPr/>
                    <a:lstStyle/>
                    <a:p>
                      <a:pPr marL="0" indent="0" algn="l" fontAlgn="b">
                        <a:buFont typeface="Arial" panose="020B0604020202020204" pitchFamily="34" charset="0"/>
                        <a:buNone/>
                      </a:pPr>
                      <a:r>
                        <a:rPr lang="en-US" sz="1200" b="0" i="0" u="none" strike="noStrike" dirty="0">
                          <a:solidFill>
                            <a:schemeClr val="accent3"/>
                          </a:solidFill>
                          <a:effectLst/>
                          <a:latin typeface="+mn-lt"/>
                        </a:rPr>
                        <a:t>Recruiting</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alpha val="55000"/>
                      </a:schemeClr>
                    </a:solidFill>
                  </a:tcPr>
                </a:tc>
                <a:tc>
                  <a:txBody>
                    <a:bodyPr/>
                    <a:lstStyle/>
                    <a:p>
                      <a:pPr marL="0" indent="0" algn="ctr">
                        <a:buFont typeface="Arial" panose="020B0604020202020204" pitchFamily="34" charset="0"/>
                        <a:buNone/>
                      </a:pPr>
                      <a:r>
                        <a:rPr lang="en-US" sz="1200" dirty="0">
                          <a:solidFill>
                            <a:schemeClr val="accent3"/>
                          </a:solidFill>
                          <a:latin typeface="+mn-lt"/>
                        </a:rPr>
                        <a:t>Toast</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31412801"/>
                  </a:ext>
                </a:extLst>
              </a:tr>
              <a:tr h="214151">
                <a:tc rowSpan="4">
                  <a:txBody>
                    <a:bodyPr/>
                    <a:lstStyle/>
                    <a:p>
                      <a:pPr algn="l"/>
                      <a:r>
                        <a:rPr lang="en-US" sz="1400" b="1" dirty="0">
                          <a:latin typeface="+mn-lt"/>
                        </a:rPr>
                        <a:t>Staying</a:t>
                      </a:r>
                    </a:p>
                    <a:p>
                      <a:pPr algn="l"/>
                      <a:r>
                        <a:rPr lang="en-US" sz="1400" b="1" dirty="0">
                          <a:latin typeface="+mn-lt"/>
                        </a:rPr>
                        <a:t>Compliant</a:t>
                      </a:r>
                    </a:p>
                  </a:txBody>
                  <a:tcPr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p>
                      <a:pPr marL="0" indent="0" algn="l" fontAlgn="b">
                        <a:buFont typeface="Arial" panose="020B0604020202020204" pitchFamily="34" charset="0"/>
                        <a:buNone/>
                      </a:pPr>
                      <a:r>
                        <a:rPr lang="en-US" sz="1200" b="0" i="0" u="none" strike="noStrike" dirty="0">
                          <a:solidFill>
                            <a:schemeClr val="accent3"/>
                          </a:solidFill>
                          <a:effectLst/>
                          <a:latin typeface="+mn-lt"/>
                        </a:rPr>
                        <a:t>Outsourced HR Team</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indent="0" algn="ctr">
                        <a:buFont typeface="Arial" panose="020B0604020202020204" pitchFamily="34" charset="0"/>
                        <a:buNone/>
                      </a:pPr>
                      <a:r>
                        <a:rPr lang="en-US" sz="1200" dirty="0">
                          <a:solidFill>
                            <a:schemeClr val="accent3"/>
                          </a:solidFill>
                          <a:latin typeface="+mn-lt"/>
                        </a:rPr>
                        <a:t>Google</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98214097"/>
                  </a:ext>
                </a:extLst>
              </a:tr>
              <a:tr h="214151">
                <a:tc vMerge="1">
                  <a:txBody>
                    <a:bodyPr/>
                    <a:lstStyle/>
                    <a:p>
                      <a:pPr algn="l"/>
                      <a:endParaRPr lang="en-US" sz="1400" b="1" dirty="0">
                        <a:latin typeface="+mn-lt"/>
                      </a:endParaRPr>
                    </a:p>
                  </a:txBody>
                  <a:tcPr anchor="ctr">
                    <a:solidFill>
                      <a:schemeClr val="accent3">
                        <a:lumMod val="75000"/>
                      </a:schemeClr>
                    </a:solidFill>
                  </a:tcPr>
                </a:tc>
                <a:tc>
                  <a:txBody>
                    <a:bodyPr/>
                    <a:lstStyle/>
                    <a:p>
                      <a:pPr marL="0" indent="0" algn="l" fontAlgn="b">
                        <a:buFont typeface="Arial" panose="020B0604020202020204" pitchFamily="34" charset="0"/>
                        <a:buNone/>
                      </a:pPr>
                      <a:r>
                        <a:rPr lang="en-US" sz="1200" b="0" i="0" u="none" strike="noStrike" dirty="0">
                          <a:solidFill>
                            <a:schemeClr val="accent3"/>
                          </a:solidFill>
                          <a:effectLst/>
                          <a:latin typeface="+mn-lt"/>
                        </a:rPr>
                        <a:t>Online HR Library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alpha val="85000"/>
                      </a:schemeClr>
                    </a:solidFill>
                  </a:tcPr>
                </a:tc>
                <a:tc>
                  <a:txBody>
                    <a:bodyPr/>
                    <a:lstStyle/>
                    <a:p>
                      <a:pPr marL="0" indent="0" algn="ctr">
                        <a:buFont typeface="Arial" panose="020B0604020202020204" pitchFamily="34" charset="0"/>
                        <a:buNone/>
                      </a:pPr>
                      <a:r>
                        <a:rPr lang="en-US" sz="1200" dirty="0">
                          <a:solidFill>
                            <a:schemeClr val="accent3"/>
                          </a:solidFill>
                          <a:latin typeface="+mn-lt"/>
                        </a:rPr>
                        <a:t>No benefits to admin</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21035789"/>
                  </a:ext>
                </a:extLst>
              </a:tr>
              <a:tr h="214151">
                <a:tc vMerge="1">
                  <a:txBody>
                    <a:bodyPr/>
                    <a:lstStyle/>
                    <a:p>
                      <a:pPr algn="l"/>
                      <a:endParaRPr lang="en-US" sz="1400" b="1" dirty="0">
                        <a:latin typeface="+mn-lt"/>
                      </a:endParaRPr>
                    </a:p>
                  </a:txBody>
                  <a:tcPr anchor="ctr">
                    <a:solidFill>
                      <a:schemeClr val="accent3">
                        <a:lumMod val="75000"/>
                      </a:schemeClr>
                    </a:solidFill>
                  </a:tcPr>
                </a:tc>
                <a:tc>
                  <a:txBody>
                    <a:bodyPr/>
                    <a:lstStyle/>
                    <a:p>
                      <a:pPr marL="0" indent="0" algn="l" fontAlgn="b">
                        <a:buFont typeface="Arial" panose="020B0604020202020204" pitchFamily="34" charset="0"/>
                        <a:buNone/>
                      </a:pPr>
                      <a:r>
                        <a:rPr lang="en-US" sz="1200" b="0" i="0" u="none" strike="noStrike" dirty="0">
                          <a:solidFill>
                            <a:schemeClr val="accent3"/>
                          </a:solidFill>
                          <a:effectLst/>
                          <a:latin typeface="+mn-lt"/>
                        </a:rPr>
                        <a:t>Benefits Admin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alpha val="70000"/>
                      </a:schemeClr>
                    </a:solidFill>
                  </a:tcPr>
                </a:tc>
                <a:tc>
                  <a:txBody>
                    <a:bodyPr/>
                    <a:lstStyle/>
                    <a:p>
                      <a:pPr marL="0" indent="0" algn="ctr">
                        <a:buFont typeface="Arial" panose="020B0604020202020204" pitchFamily="34" charset="0"/>
                        <a:buNone/>
                      </a:pPr>
                      <a:r>
                        <a:rPr lang="en-US" sz="1200" dirty="0">
                          <a:solidFill>
                            <a:schemeClr val="accent3"/>
                          </a:solidFill>
                          <a:latin typeface="+mn-lt"/>
                        </a:rPr>
                        <a:t>State IRA</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2133516"/>
                  </a:ext>
                </a:extLst>
              </a:tr>
              <a:tr h="303814">
                <a:tc vMerge="1">
                  <a:txBody>
                    <a:bodyPr/>
                    <a:lstStyle/>
                    <a:p>
                      <a:pPr algn="l"/>
                      <a:endParaRPr lang="en-US" sz="1400" b="1" dirty="0">
                        <a:latin typeface="+mn-lt"/>
                      </a:endParaRPr>
                    </a:p>
                  </a:txBody>
                  <a:tcPr anchor="ctr">
                    <a:solidFill>
                      <a:schemeClr val="accent3">
                        <a:lumMod val="75000"/>
                      </a:schemeClr>
                    </a:solidFill>
                  </a:tcPr>
                </a:tc>
                <a:tc>
                  <a:txBody>
                    <a:bodyPr/>
                    <a:lstStyle/>
                    <a:p>
                      <a:pPr marL="0" indent="0" algn="l" fontAlgn="b">
                        <a:buFont typeface="Arial" panose="020B0604020202020204" pitchFamily="34" charset="0"/>
                        <a:buNone/>
                      </a:pPr>
                      <a:r>
                        <a:rPr lang="en-US" sz="1200" b="0" i="0" u="none" strike="noStrike" dirty="0">
                          <a:solidFill>
                            <a:schemeClr val="accent3"/>
                          </a:solidFill>
                          <a:effectLst/>
                          <a:latin typeface="+mn-lt"/>
                        </a:rPr>
                        <a:t>401(k) Admin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alpha val="55000"/>
                      </a:schemeClr>
                    </a:solidFill>
                  </a:tcPr>
                </a:tc>
                <a:tc>
                  <a:txBody>
                    <a:bodyPr/>
                    <a:lstStyle/>
                    <a:p>
                      <a:pPr marL="0" indent="0" algn="ctr">
                        <a:buFont typeface="Arial" panose="020B0604020202020204" pitchFamily="34" charset="0"/>
                        <a:buNone/>
                      </a:pPr>
                      <a:r>
                        <a:rPr lang="en-US" sz="1200" dirty="0">
                          <a:solidFill>
                            <a:schemeClr val="accent3"/>
                          </a:solidFill>
                          <a:latin typeface="+mn-lt"/>
                        </a:rPr>
                        <a:t>N/A &lt;50 employees</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31752088"/>
                  </a:ext>
                </a:extLst>
              </a:tr>
              <a:tr h="214151">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latin typeface="+mn-lt"/>
                        </a:rPr>
                        <a:t>Access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latin typeface="+mn-lt"/>
                        </a:rPr>
                        <a:t>to Capital</a:t>
                      </a:r>
                    </a:p>
                  </a:txBody>
                  <a:tcPr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75000"/>
                      </a:schemeClr>
                    </a:solidFill>
                  </a:tcPr>
                </a:tc>
                <a:tc>
                  <a:txBody>
                    <a:bodyPr/>
                    <a:lstStyle/>
                    <a:p>
                      <a:pPr marL="0" lvl="1" indent="0" algn="l" defTabSz="533400">
                        <a:lnSpc>
                          <a:spcPct val="90000"/>
                        </a:lnSpc>
                        <a:spcBef>
                          <a:spcPct val="0"/>
                        </a:spcBef>
                        <a:spcAft>
                          <a:spcPts val="600"/>
                        </a:spcAft>
                        <a:buNone/>
                      </a:pPr>
                      <a:r>
                        <a:rPr lang="en-US" sz="1200" b="0" kern="1200" dirty="0">
                          <a:solidFill>
                            <a:schemeClr val="accent3"/>
                          </a:solidFill>
                          <a:latin typeface="+mn-lt"/>
                        </a:rPr>
                        <a:t>Employer Tax Credits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indent="0" algn="ctr">
                        <a:buFont typeface="Arial" panose="020B0604020202020204" pitchFamily="34" charset="0"/>
                        <a:buNone/>
                      </a:pPr>
                      <a:r>
                        <a:rPr lang="en-US" sz="1200" dirty="0">
                          <a:solidFill>
                            <a:schemeClr val="accent3"/>
                          </a:solidFill>
                          <a:latin typeface="+mn-lt"/>
                        </a:rPr>
                        <a:t>None applied for</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18819718"/>
                  </a:ext>
                </a:extLst>
              </a:tr>
              <a:tr h="214151">
                <a:tc vMerge="1">
                  <a:txBody>
                    <a:bodyPr/>
                    <a:lstStyle/>
                    <a:p>
                      <a:pPr algn="l"/>
                      <a:endParaRPr lang="en-US" sz="1400" b="1" dirty="0">
                        <a:latin typeface="+mn-lt"/>
                      </a:endParaRPr>
                    </a:p>
                  </a:txBody>
                  <a:tcPr anchor="ctr">
                    <a:solidFill>
                      <a:schemeClr val="accent3">
                        <a:lumMod val="75000"/>
                      </a:schemeClr>
                    </a:solidFill>
                  </a:tcPr>
                </a:tc>
                <a:tc>
                  <a:txBody>
                    <a:bodyPr/>
                    <a:lstStyle/>
                    <a:p>
                      <a:pPr marL="0" lvl="1" indent="0" algn="l" defTabSz="533400">
                        <a:lnSpc>
                          <a:spcPct val="90000"/>
                        </a:lnSpc>
                        <a:spcBef>
                          <a:spcPct val="0"/>
                        </a:spcBef>
                        <a:spcAft>
                          <a:spcPts val="600"/>
                        </a:spcAft>
                        <a:buNone/>
                      </a:pPr>
                      <a:r>
                        <a:rPr lang="en-US" sz="1200" b="0" kern="1200" dirty="0">
                          <a:solidFill>
                            <a:schemeClr val="accent3"/>
                          </a:solidFill>
                          <a:latin typeface="+mn-lt"/>
                        </a:rPr>
                        <a:t>401(k) Tax Credits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alpha val="85000"/>
                      </a:schemeClr>
                    </a:solidFill>
                  </a:tcPr>
                </a:tc>
                <a:tc>
                  <a:txBody>
                    <a:bodyPr/>
                    <a:lstStyle/>
                    <a:p>
                      <a:pPr marL="0" indent="0" algn="ctr">
                        <a:buFont typeface="Arial" panose="020B0604020202020204" pitchFamily="34" charset="0"/>
                        <a:buNone/>
                      </a:pPr>
                      <a:r>
                        <a:rPr lang="en-US" sz="1200" dirty="0">
                          <a:solidFill>
                            <a:schemeClr val="accent3"/>
                          </a:solidFill>
                          <a:latin typeface="+mn-lt"/>
                        </a:rPr>
                        <a:t>N/A no 401(k)</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44400015"/>
                  </a:ext>
                </a:extLst>
              </a:tr>
              <a:tr h="214151">
                <a:tc vMerge="1">
                  <a:txBody>
                    <a:bodyPr/>
                    <a:lstStyle/>
                    <a:p>
                      <a:pPr algn="l"/>
                      <a:endParaRPr lang="en-US" sz="1400" b="1" dirty="0">
                        <a:latin typeface="+mn-lt"/>
                      </a:endParaRPr>
                    </a:p>
                  </a:txBody>
                  <a:tcPr anchor="ctr">
                    <a:solidFill>
                      <a:schemeClr val="accent3">
                        <a:lumMod val="75000"/>
                      </a:schemeClr>
                    </a:solidFill>
                  </a:tcPr>
                </a:tc>
                <a:tc>
                  <a:txBody>
                    <a:bodyPr/>
                    <a:lstStyle/>
                    <a:p>
                      <a:pPr marL="0" lvl="1" indent="0" algn="l" defTabSz="533400">
                        <a:lnSpc>
                          <a:spcPct val="90000"/>
                        </a:lnSpc>
                        <a:spcBef>
                          <a:spcPct val="0"/>
                        </a:spcBef>
                        <a:spcAft>
                          <a:spcPts val="600"/>
                        </a:spcAft>
                        <a:buNone/>
                      </a:pPr>
                      <a:r>
                        <a:rPr lang="en-US" sz="1200" b="0" kern="1200" dirty="0">
                          <a:solidFill>
                            <a:schemeClr val="accent3"/>
                          </a:solidFill>
                          <a:latin typeface="+mn-lt"/>
                        </a:rPr>
                        <a:t>Pre-tax Benefits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alpha val="70000"/>
                      </a:schemeClr>
                    </a:solidFill>
                  </a:tcPr>
                </a:tc>
                <a:tc>
                  <a:txBody>
                    <a:bodyPr/>
                    <a:lstStyle/>
                    <a:p>
                      <a:pPr marL="0" indent="0" algn="ctr">
                        <a:buFont typeface="Arial" panose="020B0604020202020204" pitchFamily="34" charset="0"/>
                        <a:buNone/>
                      </a:pPr>
                      <a:r>
                        <a:rPr lang="en-US" sz="1200" dirty="0">
                          <a:solidFill>
                            <a:schemeClr val="accent3"/>
                          </a:solidFill>
                          <a:latin typeface="+mn-lt"/>
                        </a:rPr>
                        <a:t>None; Cash flow &amp; credit card(s)</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47479928"/>
                  </a:ext>
                </a:extLst>
              </a:tr>
              <a:tr h="133515">
                <a:tc vMerge="1">
                  <a:txBody>
                    <a:bodyPr/>
                    <a:lstStyle/>
                    <a:p>
                      <a:pPr algn="l"/>
                      <a:endParaRPr lang="en-US" sz="1400" b="1" dirty="0">
                        <a:latin typeface="+mn-lt"/>
                      </a:endParaRPr>
                    </a:p>
                  </a:txBody>
                  <a:tcPr anchor="ctr">
                    <a:solidFill>
                      <a:schemeClr val="accent3">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accent3"/>
                          </a:solidFill>
                          <a:latin typeface="+mn-lt"/>
                        </a:rPr>
                        <a:t>Lending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alpha val="55000"/>
                      </a:schemeClr>
                    </a:solidFill>
                  </a:tcPr>
                </a:tc>
                <a:tc>
                  <a:txBody>
                    <a:bodyPr/>
                    <a:lstStyle/>
                    <a:p>
                      <a:pPr marL="0" indent="0" algn="ctr">
                        <a:buFont typeface="Arial" panose="020B0604020202020204" pitchFamily="34" charset="0"/>
                        <a:buNone/>
                      </a:pPr>
                      <a:r>
                        <a:rPr lang="en-US" sz="1200" dirty="0">
                          <a:solidFill>
                            <a:schemeClr val="accent3"/>
                          </a:solidFill>
                          <a:latin typeface="+mn-lt"/>
                        </a:rPr>
                        <a:t>None</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25164364"/>
                  </a:ext>
                </a:extLst>
              </a:tr>
            </a:tbl>
          </a:graphicData>
        </a:graphic>
      </p:graphicFrame>
      <p:sp>
        <p:nvSpPr>
          <p:cNvPr id="5" name="Oval 4">
            <a:extLst>
              <a:ext uri="{FF2B5EF4-FFF2-40B4-BE49-F238E27FC236}">
                <a16:creationId xmlns:a16="http://schemas.microsoft.com/office/drawing/2014/main" id="{2961F443-C092-4D70-5140-0A243A1F19B2}"/>
              </a:ext>
            </a:extLst>
          </p:cNvPr>
          <p:cNvSpPr/>
          <p:nvPr/>
        </p:nvSpPr>
        <p:spPr>
          <a:xfrm>
            <a:off x="7345680" y="1550246"/>
            <a:ext cx="4206240" cy="42062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a:extLst>
              <a:ext uri="{FF2B5EF4-FFF2-40B4-BE49-F238E27FC236}">
                <a16:creationId xmlns:a16="http://schemas.microsoft.com/office/drawing/2014/main" id="{0C11A554-8C8D-1472-5962-050590CD01AE}"/>
              </a:ext>
            </a:extLst>
          </p:cNvPr>
          <p:cNvGraphicFramePr>
            <a:graphicFrameLocks noChangeAspect="1"/>
          </p:cNvGraphicFramePr>
          <p:nvPr/>
        </p:nvGraphicFramePr>
        <p:xfrm>
          <a:off x="7299960" y="1531958"/>
          <a:ext cx="4297680" cy="42976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D6A315D2-9B79-7236-FC56-47BDC1AE6D7E}"/>
              </a:ext>
            </a:extLst>
          </p:cNvPr>
          <p:cNvGraphicFramePr/>
          <p:nvPr>
            <p:extLst>
              <p:ext uri="{D42A27DB-BD31-4B8C-83A1-F6EECF244321}">
                <p14:modId xmlns:p14="http://schemas.microsoft.com/office/powerpoint/2010/main" val="2351293234"/>
              </p:ext>
            </p:extLst>
          </p:nvPr>
        </p:nvGraphicFramePr>
        <p:xfrm>
          <a:off x="7389924" y="1658337"/>
          <a:ext cx="4126854" cy="399002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DEEA14EF-151F-507C-0683-07819D7A0E9F}"/>
              </a:ext>
            </a:extLst>
          </p:cNvPr>
          <p:cNvSpPr txBox="1"/>
          <p:nvPr/>
        </p:nvSpPr>
        <p:spPr>
          <a:xfrm>
            <a:off x="8414812" y="3304677"/>
            <a:ext cx="2086264" cy="646331"/>
          </a:xfrm>
          <a:prstGeom prst="rect">
            <a:avLst/>
          </a:prstGeom>
          <a:noFill/>
        </p:spPr>
        <p:txBody>
          <a:bodyPr wrap="square" rtlCol="0" anchor="ctr">
            <a:spAutoFit/>
          </a:bodyPr>
          <a:lstStyle/>
          <a:p>
            <a:pPr algn="ctr"/>
            <a:r>
              <a:rPr lang="en-US" sz="1200" b="1" dirty="0"/>
              <a:t>Growth Requires</a:t>
            </a:r>
          </a:p>
          <a:p>
            <a:pPr algn="ctr"/>
            <a:r>
              <a:rPr lang="en-US" sz="1200" b="1" dirty="0"/>
              <a:t>Human Capital &amp; Financial Capital</a:t>
            </a:r>
          </a:p>
        </p:txBody>
      </p:sp>
      <p:pic>
        <p:nvPicPr>
          <p:cNvPr id="9" name="Picture 2">
            <a:extLst>
              <a:ext uri="{FF2B5EF4-FFF2-40B4-BE49-F238E27FC236}">
                <a16:creationId xmlns:a16="http://schemas.microsoft.com/office/drawing/2014/main" id="{0A5B89F5-D13C-2FB9-1B36-BE155B2E0965}"/>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73804" y="5406162"/>
            <a:ext cx="471323" cy="4713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D448BDA9-A880-CF3D-0489-4FF1E98AF3E2}"/>
              </a:ext>
            </a:extLst>
          </p:cNvPr>
          <p:cNvPicPr>
            <a:picLocks noChangeAspect="1" noChangeArrowheads="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saturation sat="32000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316699" y="1776695"/>
            <a:ext cx="475488" cy="4754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999E19-0460-ABD3-47BA-8F8CD94AA5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1589" y="1618439"/>
            <a:ext cx="471323" cy="4713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1A69B7B-68A0-B20A-582A-EAC33A6B3B8E}"/>
              </a:ext>
            </a:extLst>
          </p:cNvPr>
          <p:cNvSpPr txBox="1"/>
          <p:nvPr/>
        </p:nvSpPr>
        <p:spPr>
          <a:xfrm>
            <a:off x="8709466" y="5578578"/>
            <a:ext cx="2154934" cy="276999"/>
          </a:xfrm>
          <a:prstGeom prst="rect">
            <a:avLst/>
          </a:prstGeom>
          <a:noFill/>
        </p:spPr>
        <p:txBody>
          <a:bodyPr wrap="square">
            <a:spAutoFit/>
          </a:bodyPr>
          <a:lstStyle/>
          <a:p>
            <a:pPr marL="0" marR="0" lvl="0" indent="0" algn="ctr" defTabSz="914400" rtl="0" eaLnBrk="0" fontAlgn="base" latinLnBrk="0" hangingPunct="0">
              <a:buClrTx/>
              <a:buSzTx/>
              <a:buFontTx/>
              <a:buNone/>
              <a:tabLst/>
            </a:pPr>
            <a:r>
              <a:rPr kumimoji="0" lang="en-US" altLang="en-US" sz="1200" b="1" i="0" u="none" strike="noStrike" cap="none" normalizeH="0" baseline="0" dirty="0">
                <a:ln>
                  <a:noFill/>
                </a:ln>
                <a:solidFill>
                  <a:schemeClr val="accent6">
                    <a:lumMod val="75000"/>
                  </a:schemeClr>
                </a:solidFill>
                <a:effectLst/>
                <a:latin typeface="Montserrat" pitchFamily="2" charset="77"/>
              </a:rPr>
              <a:t>Access to Capital</a:t>
            </a:r>
            <a:endParaRPr kumimoji="0" lang="en-US" altLang="en-US" sz="1000" b="1" i="0" u="none" strike="noStrike" cap="none" normalizeH="0" baseline="0" dirty="0">
              <a:ln>
                <a:noFill/>
              </a:ln>
              <a:solidFill>
                <a:schemeClr val="accent6">
                  <a:lumMod val="75000"/>
                </a:schemeClr>
              </a:solidFill>
              <a:effectLst/>
              <a:latin typeface="Montserrat" pitchFamily="2" charset="77"/>
            </a:endParaRPr>
          </a:p>
        </p:txBody>
      </p:sp>
      <p:sp>
        <p:nvSpPr>
          <p:cNvPr id="17" name="TextBox 16">
            <a:extLst>
              <a:ext uri="{FF2B5EF4-FFF2-40B4-BE49-F238E27FC236}">
                <a16:creationId xmlns:a16="http://schemas.microsoft.com/office/drawing/2014/main" id="{75C35C88-1D70-2CC2-928C-1BAADF95CFE9}"/>
              </a:ext>
            </a:extLst>
          </p:cNvPr>
          <p:cNvSpPr txBox="1"/>
          <p:nvPr/>
        </p:nvSpPr>
        <p:spPr>
          <a:xfrm>
            <a:off x="10088098" y="2300030"/>
            <a:ext cx="1836171" cy="461665"/>
          </a:xfrm>
          <a:prstGeom prst="rect">
            <a:avLst/>
          </a:prstGeom>
          <a:noFill/>
        </p:spPr>
        <p:txBody>
          <a:bodyPr wrap="square">
            <a:spAutoFit/>
          </a:bodyPr>
          <a:lstStyle/>
          <a:p>
            <a:pPr marL="0" marR="0" lvl="0" indent="0" algn="r" defTabSz="914400" rtl="0" eaLnBrk="0" fontAlgn="base" latinLnBrk="0" hangingPunct="0">
              <a:buClrTx/>
              <a:buSzTx/>
              <a:buFontTx/>
              <a:buNone/>
              <a:tabLst/>
            </a:pPr>
            <a:r>
              <a:rPr kumimoji="0" lang="en-US" altLang="en-US" sz="1200" b="1" i="0" u="none" strike="noStrike" cap="none" normalizeH="0" baseline="0" dirty="0">
                <a:ln>
                  <a:noFill/>
                </a:ln>
                <a:solidFill>
                  <a:schemeClr val="accent2">
                    <a:lumMod val="75000"/>
                  </a:schemeClr>
                </a:solidFill>
                <a:effectLst/>
                <a:latin typeface="Montserrat" pitchFamily="2" charset="77"/>
              </a:rPr>
              <a:t>Staying</a:t>
            </a:r>
          </a:p>
          <a:p>
            <a:pPr marL="0" marR="0" lvl="0" indent="0" algn="r" defTabSz="914400" rtl="0" eaLnBrk="0" fontAlgn="base" latinLnBrk="0" hangingPunct="0">
              <a:buClrTx/>
              <a:buSzTx/>
              <a:buFontTx/>
              <a:buNone/>
              <a:tabLst/>
            </a:pPr>
            <a:r>
              <a:rPr kumimoji="0" lang="en-US" altLang="en-US" sz="1200" b="1" i="0" u="none" strike="noStrike" cap="none" normalizeH="0" baseline="0" dirty="0">
                <a:ln>
                  <a:noFill/>
                </a:ln>
                <a:solidFill>
                  <a:schemeClr val="accent2">
                    <a:lumMod val="75000"/>
                  </a:schemeClr>
                </a:solidFill>
                <a:effectLst/>
                <a:latin typeface="Montserrat" pitchFamily="2" charset="77"/>
              </a:rPr>
              <a:t>Compliant</a:t>
            </a:r>
            <a:endParaRPr kumimoji="0" lang="en-US" altLang="en-US" sz="1000" b="1" i="0" u="none" strike="noStrike" cap="none" normalizeH="0" baseline="0" dirty="0">
              <a:ln>
                <a:noFill/>
              </a:ln>
              <a:solidFill>
                <a:schemeClr val="accent2">
                  <a:lumMod val="75000"/>
                </a:schemeClr>
              </a:solidFill>
              <a:effectLst/>
              <a:latin typeface="Montserrat" pitchFamily="2" charset="77"/>
            </a:endParaRPr>
          </a:p>
        </p:txBody>
      </p:sp>
      <p:sp>
        <p:nvSpPr>
          <p:cNvPr id="18" name="TextBox 17">
            <a:extLst>
              <a:ext uri="{FF2B5EF4-FFF2-40B4-BE49-F238E27FC236}">
                <a16:creationId xmlns:a16="http://schemas.microsoft.com/office/drawing/2014/main" id="{29568B90-CFAA-BA3E-093E-3B1357203562}"/>
              </a:ext>
            </a:extLst>
          </p:cNvPr>
          <p:cNvSpPr txBox="1"/>
          <p:nvPr/>
        </p:nvSpPr>
        <p:spPr>
          <a:xfrm>
            <a:off x="7181771" y="2123574"/>
            <a:ext cx="1656581" cy="461665"/>
          </a:xfrm>
          <a:prstGeom prst="rect">
            <a:avLst/>
          </a:prstGeom>
          <a:noFill/>
        </p:spPr>
        <p:txBody>
          <a:bodyPr wrap="square">
            <a:spAutoFit/>
          </a:bodyPr>
          <a:lstStyle/>
          <a:p>
            <a:pPr marL="0" marR="0" lvl="0" indent="0" defTabSz="914400" rtl="0" eaLnBrk="0" fontAlgn="base" latinLnBrk="0" hangingPunct="0">
              <a:buClrTx/>
              <a:buSzTx/>
              <a:buFontTx/>
              <a:buNone/>
              <a:tabLst/>
            </a:pPr>
            <a:r>
              <a:rPr kumimoji="0" lang="en-US" altLang="en-US" sz="1200" b="1" i="0" u="none" strike="noStrike" cap="none" normalizeH="0" baseline="0" dirty="0">
                <a:ln>
                  <a:noFill/>
                </a:ln>
                <a:solidFill>
                  <a:schemeClr val="accent1">
                    <a:lumMod val="75000"/>
                  </a:schemeClr>
                </a:solidFill>
                <a:effectLst/>
                <a:latin typeface="Montserrat" pitchFamily="2" charset="77"/>
              </a:rPr>
              <a:t>Managing</a:t>
            </a:r>
          </a:p>
          <a:p>
            <a:pPr marL="0" marR="0" lvl="0" indent="0" defTabSz="914400" rtl="0" eaLnBrk="0" fontAlgn="base" latinLnBrk="0" hangingPunct="0">
              <a:buClrTx/>
              <a:buSzTx/>
              <a:buFontTx/>
              <a:buNone/>
              <a:tabLst/>
            </a:pPr>
            <a:r>
              <a:rPr kumimoji="0" lang="en-US" altLang="en-US" sz="1200" b="1" i="0" u="none" strike="noStrike" cap="none" normalizeH="0" baseline="0" dirty="0">
                <a:ln>
                  <a:noFill/>
                </a:ln>
                <a:solidFill>
                  <a:schemeClr val="accent1">
                    <a:lumMod val="75000"/>
                  </a:schemeClr>
                </a:solidFill>
                <a:effectLst/>
                <a:latin typeface="Montserrat" pitchFamily="2" charset="77"/>
              </a:rPr>
              <a:t>Talent</a:t>
            </a:r>
            <a:endParaRPr kumimoji="0" lang="en-US" altLang="en-US" sz="1000" b="1" i="0" u="none" strike="noStrike" cap="none" normalizeH="0" baseline="0" dirty="0">
              <a:ln>
                <a:noFill/>
              </a:ln>
              <a:solidFill>
                <a:schemeClr val="accent1">
                  <a:lumMod val="75000"/>
                </a:schemeClr>
              </a:solidFill>
              <a:effectLst/>
              <a:latin typeface="Montserrat" pitchFamily="2" charset="77"/>
            </a:endParaRPr>
          </a:p>
        </p:txBody>
      </p:sp>
    </p:spTree>
    <p:extLst>
      <p:ext uri="{BB962C8B-B14F-4D97-AF65-F5344CB8AC3E}">
        <p14:creationId xmlns:p14="http://schemas.microsoft.com/office/powerpoint/2010/main" val="441092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619E39-2E34-7DC1-A2B0-E6644E7EB102}"/>
              </a:ext>
            </a:extLst>
          </p:cNvPr>
          <p:cNvSpPr>
            <a:spLocks noGrp="1"/>
          </p:cNvSpPr>
          <p:nvPr>
            <p:ph type="title"/>
          </p:nvPr>
        </p:nvSpPr>
        <p:spPr>
          <a:xfrm>
            <a:off x="803274" y="374957"/>
            <a:ext cx="9278275" cy="1325563"/>
          </a:xfrm>
        </p:spPr>
        <p:txBody>
          <a:bodyPr>
            <a:normAutofit/>
          </a:bodyPr>
          <a:lstStyle/>
          <a:p>
            <a:r>
              <a:rPr lang="en-US" dirty="0"/>
              <a:t>Capabilities Needed </a:t>
            </a:r>
            <a:br>
              <a:rPr lang="en-US" dirty="0"/>
            </a:br>
            <a:endParaRPr lang="en-US" dirty="0"/>
          </a:p>
        </p:txBody>
      </p:sp>
      <p:graphicFrame>
        <p:nvGraphicFramePr>
          <p:cNvPr id="4" name="Content Placeholder 3">
            <a:extLst>
              <a:ext uri="{FF2B5EF4-FFF2-40B4-BE49-F238E27FC236}">
                <a16:creationId xmlns:a16="http://schemas.microsoft.com/office/drawing/2014/main" id="{B2F44EC9-00B2-D1CA-2920-3D0FCE645EAC}"/>
              </a:ext>
            </a:extLst>
          </p:cNvPr>
          <p:cNvGraphicFramePr>
            <a:graphicFrameLocks noGrp="1"/>
          </p:cNvGraphicFramePr>
          <p:nvPr>
            <p:ph sz="quarter" idx="15"/>
            <p:extLst>
              <p:ext uri="{D42A27DB-BD31-4B8C-83A1-F6EECF244321}">
                <p14:modId xmlns:p14="http://schemas.microsoft.com/office/powerpoint/2010/main" val="2596890691"/>
              </p:ext>
            </p:extLst>
          </p:nvPr>
        </p:nvGraphicFramePr>
        <p:xfrm>
          <a:off x="803274" y="1175655"/>
          <a:ext cx="10930837" cy="4754477"/>
        </p:xfrm>
        <a:graphic>
          <a:graphicData uri="http://schemas.openxmlformats.org/drawingml/2006/table">
            <a:tbl>
              <a:tblPr firstRow="1" bandRow="1">
                <a:tableStyleId>{5C22544A-7EE6-4342-B048-85BDC9FD1C3A}</a:tableStyleId>
              </a:tblPr>
              <a:tblGrid>
                <a:gridCol w="1397666">
                  <a:extLst>
                    <a:ext uri="{9D8B030D-6E8A-4147-A177-3AD203B41FA5}">
                      <a16:colId xmlns:a16="http://schemas.microsoft.com/office/drawing/2014/main" val="1434547880"/>
                    </a:ext>
                  </a:extLst>
                </a:gridCol>
                <a:gridCol w="4694974">
                  <a:extLst>
                    <a:ext uri="{9D8B030D-6E8A-4147-A177-3AD203B41FA5}">
                      <a16:colId xmlns:a16="http://schemas.microsoft.com/office/drawing/2014/main" val="3249334609"/>
                    </a:ext>
                  </a:extLst>
                </a:gridCol>
                <a:gridCol w="4838197">
                  <a:extLst>
                    <a:ext uri="{9D8B030D-6E8A-4147-A177-3AD203B41FA5}">
                      <a16:colId xmlns:a16="http://schemas.microsoft.com/office/drawing/2014/main" val="2933486229"/>
                    </a:ext>
                  </a:extLst>
                </a:gridCol>
              </a:tblGrid>
              <a:tr h="343082">
                <a:tc gridSpan="2">
                  <a:txBody>
                    <a:bodyPr/>
                    <a:lstStyle/>
                    <a:p>
                      <a:pPr algn="l"/>
                      <a:r>
                        <a:rPr lang="en-US" sz="1600" b="1" dirty="0"/>
                        <a:t>Employee Lifecycle Challenges</a:t>
                      </a:r>
                    </a:p>
                  </a:txBody>
                  <a:tcPr anchor="b"/>
                </a:tc>
                <a:tc hMerge="1">
                  <a:txBody>
                    <a:bodyPr/>
                    <a:lstStyle/>
                    <a:p>
                      <a:endParaRPr dirty="0"/>
                    </a:p>
                  </a:txBody>
                  <a:tcPr anchor="b"/>
                </a:tc>
                <a:tc>
                  <a:txBody>
                    <a:bodyPr/>
                    <a:lstStyle/>
                    <a:p>
                      <a:pPr algn="l"/>
                      <a:r>
                        <a:rPr lang="en-US" sz="1600" b="1" dirty="0"/>
                        <a:t>Asure Capabilities</a:t>
                      </a:r>
                    </a:p>
                  </a:txBody>
                  <a:tcPr anchor="b">
                    <a:solidFill>
                      <a:schemeClr val="accent1">
                        <a:lumMod val="75000"/>
                      </a:schemeClr>
                    </a:solidFill>
                  </a:tcPr>
                </a:tc>
                <a:extLst>
                  <a:ext uri="{0D108BD9-81ED-4DB2-BD59-A6C34878D82A}">
                    <a16:rowId xmlns:a16="http://schemas.microsoft.com/office/drawing/2014/main" val="3323281270"/>
                  </a:ext>
                </a:extLst>
              </a:tr>
              <a:tr h="1702928">
                <a:tc>
                  <a:txBody>
                    <a:bodyPr/>
                    <a:lstStyle/>
                    <a:p>
                      <a:pPr marL="171450" indent="-171450">
                        <a:spcAft>
                          <a:spcPts val="600"/>
                        </a:spcAft>
                        <a:buFont typeface="Arial" panose="020B0604020202020204" pitchFamily="34" charset="0"/>
                        <a:buChar char="•"/>
                      </a:pPr>
                      <a:r>
                        <a:rPr lang="en-US" sz="1200" b="1" dirty="0">
                          <a:solidFill>
                            <a:schemeClr val="tx1"/>
                          </a:solidFill>
                        </a:rPr>
                        <a:t>Recruiting</a:t>
                      </a:r>
                    </a:p>
                    <a:p>
                      <a:pPr marL="171450" indent="-171450">
                        <a:spcAft>
                          <a:spcPts val="600"/>
                        </a:spcAft>
                        <a:buFont typeface="Arial" panose="020B0604020202020204" pitchFamily="34" charset="0"/>
                        <a:buChar char="•"/>
                      </a:pPr>
                      <a:r>
                        <a:rPr lang="en-US" sz="1200" b="1" dirty="0">
                          <a:solidFill>
                            <a:schemeClr val="tx1"/>
                          </a:solidFill>
                        </a:rPr>
                        <a:t>&amp; Hiring</a:t>
                      </a:r>
                    </a:p>
                    <a:p>
                      <a:pPr marL="171450" indent="-171450">
                        <a:spcAft>
                          <a:spcPts val="600"/>
                        </a:spcAft>
                        <a:buFont typeface="Arial" panose="020B0604020202020204" pitchFamily="34" charset="0"/>
                        <a:buChar char="•"/>
                      </a:pPr>
                      <a:r>
                        <a:rPr lang="en-US" sz="1200" b="1" dirty="0">
                          <a:solidFill>
                            <a:schemeClr val="tx1"/>
                          </a:solidFill>
                        </a:rPr>
                        <a:t>Benefits</a:t>
                      </a:r>
                    </a:p>
                    <a:p>
                      <a:pPr marL="171450" indent="-171450">
                        <a:spcAft>
                          <a:spcPts val="600"/>
                        </a:spcAft>
                        <a:buFont typeface="Arial" panose="020B0604020202020204" pitchFamily="34" charset="0"/>
                        <a:buChar char="•"/>
                      </a:pPr>
                      <a:r>
                        <a:rPr lang="en-US" sz="1200" b="1" dirty="0">
                          <a:solidFill>
                            <a:schemeClr val="tx1"/>
                          </a:solidFill>
                        </a:rPr>
                        <a:t>Onboarding</a:t>
                      </a:r>
                    </a:p>
                    <a:p>
                      <a:pPr marL="171450" indent="-171450">
                        <a:spcAft>
                          <a:spcPts val="600"/>
                        </a:spcAft>
                        <a:buFont typeface="Arial" panose="020B0604020202020204" pitchFamily="34" charset="0"/>
                        <a:buChar char="•"/>
                      </a:pPr>
                      <a:r>
                        <a:rPr lang="en-US" sz="1200" b="1" dirty="0">
                          <a:solidFill>
                            <a:schemeClr val="tx1"/>
                          </a:solidFill>
                        </a:rPr>
                        <a:t>Development</a:t>
                      </a:r>
                    </a:p>
                    <a:p>
                      <a:pPr marL="171450" indent="-171450">
                        <a:spcAft>
                          <a:spcPts val="600"/>
                        </a:spcAft>
                        <a:buFont typeface="Arial" panose="020B0604020202020204" pitchFamily="34" charset="0"/>
                        <a:buChar char="•"/>
                      </a:pPr>
                      <a:r>
                        <a:rPr lang="en-US" sz="1200" b="1" dirty="0">
                          <a:solidFill>
                            <a:schemeClr val="tx1"/>
                          </a:solidFill>
                        </a:rPr>
                        <a:t>Compliance</a:t>
                      </a:r>
                    </a:p>
                    <a:p>
                      <a:pPr marL="171450" indent="-171450">
                        <a:spcAft>
                          <a:spcPts val="600"/>
                        </a:spcAft>
                        <a:buFont typeface="Arial" panose="020B0604020202020204" pitchFamily="34" charset="0"/>
                        <a:buChar char="•"/>
                      </a:pPr>
                      <a:r>
                        <a:rPr lang="en-US" sz="1200" b="1" dirty="0">
                          <a:solidFill>
                            <a:schemeClr val="tx1"/>
                          </a:solidFill>
                        </a:rPr>
                        <a:t>Retention</a:t>
                      </a:r>
                    </a:p>
                    <a:p>
                      <a:pPr marL="171450" indent="-171450">
                        <a:spcAft>
                          <a:spcPts val="600"/>
                        </a:spcAft>
                        <a:buFont typeface="Arial" panose="020B0604020202020204" pitchFamily="34" charset="0"/>
                        <a:buChar char="•"/>
                      </a:pPr>
                      <a:r>
                        <a:rPr lang="en-US" sz="1200" b="1" dirty="0">
                          <a:solidFill>
                            <a:schemeClr val="tx1"/>
                          </a:solidFill>
                        </a:rPr>
                        <a:t>Performance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1" dirty="0">
                          <a:solidFill>
                            <a:schemeClr val="tx1"/>
                          </a:solidFill>
                        </a:rPr>
                        <a:t>Post-Emp</a:t>
                      </a:r>
                    </a:p>
                  </a:txBody>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Struggling finding employees willing to work hard and show up to shifts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Struggle competing for employees since minimum wage has gone up to $15 so people can work easier jobs for similar money – need to incentives to recruit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n-lt"/>
                          <a:ea typeface="Open Sans"/>
                          <a:cs typeface="Open Sans"/>
                        </a:rPr>
                        <a:t>Currently not offering benefits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n-lt"/>
                          <a:ea typeface="Open Sans"/>
                          <a:cs typeface="Open Sans"/>
                        </a:rPr>
                        <a:t>Paper onboarding process is time consuming and not the best ”first day experience” for new employees</a:t>
                      </a:r>
                    </a:p>
                  </a:txBody>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n-lt"/>
                          <a:ea typeface="Open Sans"/>
                          <a:cs typeface="Open Sans"/>
                        </a:rPr>
                        <a:t>Salary Benchmarking</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n-lt"/>
                          <a:ea typeface="Open Sans"/>
                          <a:cs typeface="Open Sans"/>
                        </a:rPr>
                        <a:t>Applicant tracking</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n-lt"/>
                          <a:ea typeface="Open Sans"/>
                          <a:cs typeface="Open Sans"/>
                        </a:rPr>
                        <a:t>Background checks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n-lt"/>
                          <a:ea typeface="Open Sans"/>
                          <a:cs typeface="Open Sans"/>
                        </a:rPr>
                        <a:t>Proactive Health Management</a:t>
                      </a:r>
                    </a:p>
                  </a:txBody>
                  <a:tcPr>
                    <a:solidFill>
                      <a:schemeClr val="accent6">
                        <a:lumMod val="40000"/>
                        <a:lumOff val="60000"/>
                      </a:schemeClr>
                    </a:solidFill>
                  </a:tcPr>
                </a:tc>
                <a:extLst>
                  <a:ext uri="{0D108BD9-81ED-4DB2-BD59-A6C34878D82A}">
                    <a16:rowId xmlns:a16="http://schemas.microsoft.com/office/drawing/2014/main" val="2913542654"/>
                  </a:ext>
                </a:extLst>
              </a:tr>
              <a:tr h="361507">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solidFill>
                            <a:schemeClr val="bg1"/>
                          </a:solidFill>
                        </a:rPr>
                        <a:t>Service Provider Challenges</a:t>
                      </a:r>
                    </a:p>
                  </a:txBody>
                  <a:tcPr anchor="ctr">
                    <a:solidFill>
                      <a:schemeClr val="accent3"/>
                    </a:solidFill>
                  </a:tcPr>
                </a:tc>
                <a:tc hMerge="1">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dirty="0">
                        <a:latin typeface="+mn-lt"/>
                        <a:ea typeface="Open Sans"/>
                        <a:cs typeface="Open Sans"/>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solidFill>
                            <a:schemeClr val="bg1"/>
                          </a:solidFill>
                        </a:rPr>
                        <a:t>Asure Capabilities</a:t>
                      </a:r>
                    </a:p>
                  </a:txBody>
                  <a:tcPr anchor="ctr">
                    <a:solidFill>
                      <a:schemeClr val="tx1">
                        <a:lumMod val="75000"/>
                        <a:lumOff val="25000"/>
                      </a:schemeClr>
                    </a:solidFill>
                  </a:tcPr>
                </a:tc>
                <a:extLst>
                  <a:ext uri="{0D108BD9-81ED-4DB2-BD59-A6C34878D82A}">
                    <a16:rowId xmlns:a16="http://schemas.microsoft.com/office/drawing/2014/main" val="2020206852"/>
                  </a:ext>
                </a:extLst>
              </a:tr>
              <a:tr h="1702928">
                <a:tc>
                  <a:txBody>
                    <a:bodyPr/>
                    <a:lstStyle/>
                    <a:p>
                      <a:pPr marL="171450" indent="-171450">
                        <a:spcAft>
                          <a:spcPts val="600"/>
                        </a:spcAft>
                        <a:buFont typeface="Arial" panose="020B0604020202020204" pitchFamily="34" charset="0"/>
                        <a:buChar char="•"/>
                      </a:pPr>
                      <a:r>
                        <a:rPr lang="en-US" sz="1200" b="1" dirty="0"/>
                        <a:t>Service</a:t>
                      </a:r>
                    </a:p>
                    <a:p>
                      <a:pPr marL="171450" indent="-171450">
                        <a:spcAft>
                          <a:spcPts val="600"/>
                        </a:spcAft>
                        <a:buFont typeface="Arial" panose="020B0604020202020204" pitchFamily="34" charset="0"/>
                        <a:buChar char="•"/>
                      </a:pPr>
                      <a:r>
                        <a:rPr lang="en-US" sz="1200" b="1" dirty="0">
                          <a:latin typeface="+mn-lt"/>
                          <a:ea typeface="Open Sans"/>
                          <a:cs typeface="Open Sans"/>
                        </a:rPr>
                        <a:t>Quality</a:t>
                      </a:r>
                    </a:p>
                    <a:p>
                      <a:pPr marL="171450" indent="-171450">
                        <a:spcAft>
                          <a:spcPts val="600"/>
                        </a:spcAft>
                        <a:buFont typeface="Arial" panose="020B0604020202020204" pitchFamily="34" charset="0"/>
                        <a:buChar char="•"/>
                      </a:pPr>
                      <a:r>
                        <a:rPr lang="en-US" sz="1200" b="1" dirty="0">
                          <a:latin typeface="+mn-lt"/>
                          <a:ea typeface="Open Sans"/>
                          <a:cs typeface="Open Sans"/>
                        </a:rPr>
                        <a:t>Capabilities</a:t>
                      </a:r>
                    </a:p>
                  </a:txBody>
                  <a:tcPr/>
                </a:tc>
                <a:tc>
                  <a:txBody>
                    <a:bodyPr/>
                    <a:lstStyle/>
                    <a:p>
                      <a:pPr marL="171450" indent="-171450">
                        <a:buFont typeface="Arial" panose="020B0604020202020204" pitchFamily="34" charset="0"/>
                        <a:buChar char="•"/>
                      </a:pPr>
                      <a:r>
                        <a:rPr lang="en-US" sz="1200" b="0" dirty="0">
                          <a:latin typeface="+mn-lt"/>
                          <a:ea typeface="Open Sans"/>
                          <a:cs typeface="Open Sans"/>
                        </a:rPr>
                        <a:t>Paychex rep has changed 7 times in past two years</a:t>
                      </a:r>
                    </a:p>
                    <a:p>
                      <a:pPr marL="171450" indent="-171450">
                        <a:buFont typeface="Arial" panose="020B0604020202020204" pitchFamily="34" charset="0"/>
                        <a:buChar char="•"/>
                      </a:pPr>
                      <a:r>
                        <a:rPr lang="en-US" sz="1200" b="0" dirty="0">
                          <a:latin typeface="+mn-lt"/>
                          <a:ea typeface="Open Sans"/>
                          <a:cs typeface="Open Sans"/>
                        </a:rPr>
                        <a:t>People are nice and helpful once trained but it feels like just about when they start learning my account, they leave and I have to start over again</a:t>
                      </a:r>
                    </a:p>
                  </a:txBody>
                  <a:tcPr/>
                </a:tc>
                <a:tc>
                  <a:txBody>
                    <a:bodyPr/>
                    <a:lstStyle/>
                    <a:p>
                      <a:pPr marL="171450" indent="-171450">
                        <a:buFont typeface="Arial" panose="020B0604020202020204" pitchFamily="34" charset="0"/>
                        <a:buChar char="•"/>
                      </a:pPr>
                      <a:r>
                        <a:rPr lang="en-US" sz="1200" b="0" dirty="0">
                          <a:latin typeface="+mn-lt"/>
                          <a:ea typeface="Open Sans"/>
                          <a:cs typeface="Open Sans"/>
                        </a:rPr>
                        <a:t>Dedicated U.S. based, support team</a:t>
                      </a:r>
                    </a:p>
                    <a:p>
                      <a:pPr marL="171450" indent="-171450">
                        <a:buFont typeface="Arial" panose="020B0604020202020204" pitchFamily="34" charset="0"/>
                        <a:buChar char="•"/>
                      </a:pPr>
                      <a:r>
                        <a:rPr lang="en-US" sz="1200" b="0" dirty="0">
                          <a:latin typeface="+mn-lt"/>
                          <a:ea typeface="Open Sans"/>
                          <a:cs typeface="Open Sans"/>
                        </a:rPr>
                        <a:t>Teams organized by geography to support local time zone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n-lt"/>
                          <a:ea typeface="Open Sans"/>
                          <a:cs typeface="Open Sans"/>
                        </a:rPr>
                        <a:t>Teams organized by Asure Hub to ensure local executive ownership and accountability</a:t>
                      </a:r>
                    </a:p>
                  </a:txBody>
                  <a:tcPr>
                    <a:solidFill>
                      <a:schemeClr val="accent6">
                        <a:lumMod val="40000"/>
                        <a:lumOff val="60000"/>
                      </a:schemeClr>
                    </a:solidFill>
                  </a:tcPr>
                </a:tc>
                <a:extLst>
                  <a:ext uri="{0D108BD9-81ED-4DB2-BD59-A6C34878D82A}">
                    <a16:rowId xmlns:a16="http://schemas.microsoft.com/office/drawing/2014/main" val="841167231"/>
                  </a:ext>
                </a:extLst>
              </a:tr>
            </a:tbl>
          </a:graphicData>
        </a:graphic>
      </p:graphicFrame>
    </p:spTree>
    <p:extLst>
      <p:ext uri="{BB962C8B-B14F-4D97-AF65-F5344CB8AC3E}">
        <p14:creationId xmlns:p14="http://schemas.microsoft.com/office/powerpoint/2010/main" val="3681284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58DEFF-3A30-044B-4D94-501459B171B4}"/>
              </a:ext>
            </a:extLst>
          </p:cNvPr>
          <p:cNvSpPr>
            <a:spLocks noGrp="1"/>
          </p:cNvSpPr>
          <p:nvPr>
            <p:ph type="body" sz="quarter" idx="12"/>
          </p:nvPr>
        </p:nvSpPr>
        <p:spPr>
          <a:xfrm>
            <a:off x="3308729" y="4096048"/>
            <a:ext cx="6677953" cy="544778"/>
          </a:xfrm>
        </p:spPr>
        <p:txBody>
          <a:bodyPr/>
          <a:lstStyle/>
          <a:p>
            <a:r>
              <a:rPr lang="en-US" dirty="0"/>
              <a:t>Choosing the plan with the services that meet your needs</a:t>
            </a:r>
          </a:p>
        </p:txBody>
      </p:sp>
      <p:sp>
        <p:nvSpPr>
          <p:cNvPr id="3" name="Title 2">
            <a:extLst>
              <a:ext uri="{FF2B5EF4-FFF2-40B4-BE49-F238E27FC236}">
                <a16:creationId xmlns:a16="http://schemas.microsoft.com/office/drawing/2014/main" id="{4200C4CB-6288-F8F3-6658-D4526FF7E35E}"/>
              </a:ext>
            </a:extLst>
          </p:cNvPr>
          <p:cNvSpPr>
            <a:spLocks noGrp="1"/>
          </p:cNvSpPr>
          <p:nvPr>
            <p:ph type="title"/>
          </p:nvPr>
        </p:nvSpPr>
        <p:spPr/>
        <p:txBody>
          <a:bodyPr>
            <a:normAutofit/>
          </a:bodyPr>
          <a:lstStyle/>
          <a:p>
            <a:r>
              <a:rPr lang="en-US" dirty="0"/>
              <a:t>Proposed Solution</a:t>
            </a:r>
          </a:p>
        </p:txBody>
      </p:sp>
    </p:spTree>
    <p:extLst>
      <p:ext uri="{BB962C8B-B14F-4D97-AF65-F5344CB8AC3E}">
        <p14:creationId xmlns:p14="http://schemas.microsoft.com/office/powerpoint/2010/main" val="1264641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9F34FB-01EB-28B8-FDED-9594E1716A27}"/>
              </a:ext>
            </a:extLst>
          </p:cNvPr>
          <p:cNvSpPr>
            <a:spLocks noGrp="1"/>
          </p:cNvSpPr>
          <p:nvPr>
            <p:ph type="title"/>
          </p:nvPr>
        </p:nvSpPr>
        <p:spPr>
          <a:xfrm>
            <a:off x="803275" y="199590"/>
            <a:ext cx="10515600" cy="1325563"/>
          </a:xfrm>
        </p:spPr>
        <p:txBody>
          <a:bodyPr>
            <a:normAutofit/>
          </a:bodyPr>
          <a:lstStyle/>
          <a:p>
            <a:r>
              <a:rPr lang="en-US" dirty="0"/>
              <a:t>       Choosing the right plan</a:t>
            </a:r>
          </a:p>
        </p:txBody>
      </p:sp>
      <p:sp>
        <p:nvSpPr>
          <p:cNvPr id="2" name="Diagonal Stripe 1">
            <a:extLst>
              <a:ext uri="{FF2B5EF4-FFF2-40B4-BE49-F238E27FC236}">
                <a16:creationId xmlns:a16="http://schemas.microsoft.com/office/drawing/2014/main" id="{2668F273-C1BC-2E37-DBDB-56D8F38296CE}"/>
              </a:ext>
            </a:extLst>
          </p:cNvPr>
          <p:cNvSpPr/>
          <p:nvPr/>
        </p:nvSpPr>
        <p:spPr>
          <a:xfrm>
            <a:off x="0" y="0"/>
            <a:ext cx="2977896" cy="1935424"/>
          </a:xfrm>
          <a:prstGeom prst="diagStrip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1CD09D6D-CEF4-E6FC-01DD-987BC7F1E22A}"/>
              </a:ext>
            </a:extLst>
          </p:cNvPr>
          <p:cNvSpPr txBox="1"/>
          <p:nvPr/>
        </p:nvSpPr>
        <p:spPr>
          <a:xfrm rot="19603464">
            <a:off x="-237745" y="555300"/>
            <a:ext cx="2632584" cy="523220"/>
          </a:xfrm>
          <a:prstGeom prst="rect">
            <a:avLst/>
          </a:prstGeom>
          <a:noFill/>
        </p:spPr>
        <p:txBody>
          <a:bodyPr wrap="square">
            <a:spAutoFit/>
          </a:bodyPr>
          <a:lstStyle/>
          <a:p>
            <a:pPr algn="ctr"/>
            <a:r>
              <a:rPr lang="en-US" sz="1400" dirty="0">
                <a:solidFill>
                  <a:schemeClr val="bg1"/>
                </a:solidFill>
              </a:rPr>
              <a:t>Choose “Proposed Plan”</a:t>
            </a:r>
          </a:p>
          <a:p>
            <a:pPr algn="ctr"/>
            <a:r>
              <a:rPr lang="en-US" sz="1400" dirty="0">
                <a:solidFill>
                  <a:schemeClr val="bg1"/>
                </a:solidFill>
              </a:rPr>
              <a:t>&amp; Delete Other Slides</a:t>
            </a:r>
          </a:p>
        </p:txBody>
      </p:sp>
      <p:sp>
        <p:nvSpPr>
          <p:cNvPr id="14" name="Rounded Rectangular Callout 13">
            <a:extLst>
              <a:ext uri="{FF2B5EF4-FFF2-40B4-BE49-F238E27FC236}">
                <a16:creationId xmlns:a16="http://schemas.microsoft.com/office/drawing/2014/main" id="{34440721-903E-EDBC-524F-708D7725FC6C}"/>
              </a:ext>
            </a:extLst>
          </p:cNvPr>
          <p:cNvSpPr/>
          <p:nvPr/>
        </p:nvSpPr>
        <p:spPr>
          <a:xfrm>
            <a:off x="6924446" y="1281954"/>
            <a:ext cx="4464279" cy="1319514"/>
          </a:xfrm>
          <a:prstGeom prst="wedgeRoundRectCallout">
            <a:avLst>
              <a:gd name="adj1" fmla="val -42766"/>
              <a:gd name="adj2" fmla="val 90091"/>
              <a:gd name="adj3" fmla="val 16667"/>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Insert appropriate “Proposed Plan” slide from the appendix at the end of this presentation</a:t>
            </a:r>
          </a:p>
        </p:txBody>
      </p:sp>
      <p:pic>
        <p:nvPicPr>
          <p:cNvPr id="6" name="Picture 5" descr="A diagram of a software plan&#10;&#10;Description automatically generated with medium confidence">
            <a:extLst>
              <a:ext uri="{FF2B5EF4-FFF2-40B4-BE49-F238E27FC236}">
                <a16:creationId xmlns:a16="http://schemas.microsoft.com/office/drawing/2014/main" id="{F2B7D72D-BC69-5E12-0F23-42C393BF5197}"/>
              </a:ext>
            </a:extLst>
          </p:cNvPr>
          <p:cNvPicPr>
            <a:picLocks noChangeAspect="1"/>
          </p:cNvPicPr>
          <p:nvPr/>
        </p:nvPicPr>
        <p:blipFill>
          <a:blip r:embed="rId2"/>
          <a:stretch>
            <a:fillRect/>
          </a:stretch>
        </p:blipFill>
        <p:spPr>
          <a:xfrm>
            <a:off x="1286540" y="2073148"/>
            <a:ext cx="3547842" cy="1995661"/>
          </a:xfrm>
          <a:prstGeom prst="rect">
            <a:avLst/>
          </a:prstGeom>
          <a:ln w="1270">
            <a:solidFill>
              <a:schemeClr val="bg1">
                <a:lumMod val="85000"/>
              </a:schemeClr>
            </a:solidFill>
          </a:ln>
          <a:effectLst>
            <a:outerShdw blurRad="127000" dist="38100" dir="13500000" algn="br" rotWithShape="0">
              <a:prstClr val="black">
                <a:alpha val="40000"/>
              </a:prstClr>
            </a:outerShdw>
          </a:effectLst>
        </p:spPr>
      </p:pic>
      <p:pic>
        <p:nvPicPr>
          <p:cNvPr id="8" name="Picture 7" descr="A diagram of a software plan&#10;&#10;Description automatically generated with medium confidence">
            <a:extLst>
              <a:ext uri="{FF2B5EF4-FFF2-40B4-BE49-F238E27FC236}">
                <a16:creationId xmlns:a16="http://schemas.microsoft.com/office/drawing/2014/main" id="{7500E474-F3F2-3B8B-E7A6-7760B4022BE1}"/>
              </a:ext>
            </a:extLst>
          </p:cNvPr>
          <p:cNvPicPr>
            <a:picLocks noChangeAspect="1"/>
          </p:cNvPicPr>
          <p:nvPr/>
        </p:nvPicPr>
        <p:blipFill>
          <a:blip r:embed="rId3"/>
          <a:stretch>
            <a:fillRect/>
          </a:stretch>
        </p:blipFill>
        <p:spPr>
          <a:xfrm>
            <a:off x="3398193" y="2698647"/>
            <a:ext cx="3547842" cy="1995661"/>
          </a:xfrm>
          <a:prstGeom prst="rect">
            <a:avLst/>
          </a:prstGeom>
          <a:ln w="1270">
            <a:solidFill>
              <a:schemeClr val="bg1">
                <a:lumMod val="85000"/>
              </a:schemeClr>
            </a:solidFill>
          </a:ln>
          <a:effectLst>
            <a:outerShdw blurRad="127000" dist="38100" dir="13500000" algn="br" rotWithShape="0">
              <a:prstClr val="black">
                <a:alpha val="40000"/>
              </a:prstClr>
            </a:outerShdw>
          </a:effectLst>
        </p:spPr>
      </p:pic>
      <p:pic>
        <p:nvPicPr>
          <p:cNvPr id="11" name="Picture 10" descr="A diagram of a business plan&#10;&#10;Description automatically generated">
            <a:extLst>
              <a:ext uri="{FF2B5EF4-FFF2-40B4-BE49-F238E27FC236}">
                <a16:creationId xmlns:a16="http://schemas.microsoft.com/office/drawing/2014/main" id="{0B50105A-F9D5-6488-8D1C-C31CE7E7F39E}"/>
              </a:ext>
            </a:extLst>
          </p:cNvPr>
          <p:cNvPicPr>
            <a:picLocks noChangeAspect="1"/>
          </p:cNvPicPr>
          <p:nvPr/>
        </p:nvPicPr>
        <p:blipFill>
          <a:blip r:embed="rId4"/>
          <a:stretch>
            <a:fillRect/>
          </a:stretch>
        </p:blipFill>
        <p:spPr>
          <a:xfrm>
            <a:off x="5509846" y="3324146"/>
            <a:ext cx="3547842" cy="1995661"/>
          </a:xfrm>
          <a:prstGeom prst="rect">
            <a:avLst/>
          </a:prstGeom>
          <a:ln w="1270">
            <a:solidFill>
              <a:schemeClr val="bg1">
                <a:lumMod val="85000"/>
              </a:schemeClr>
            </a:solidFill>
          </a:ln>
          <a:effectLst>
            <a:outerShdw blurRad="127000" dist="38100" dir="13500000" algn="br" rotWithShape="0">
              <a:prstClr val="black">
                <a:alpha val="40000"/>
              </a:prstClr>
            </a:outerShdw>
          </a:effectLst>
        </p:spPr>
      </p:pic>
      <p:pic>
        <p:nvPicPr>
          <p:cNvPr id="13" name="Picture 12" descr="A diagram of a software plan&#10;&#10;Description automatically generated with medium confidence">
            <a:extLst>
              <a:ext uri="{FF2B5EF4-FFF2-40B4-BE49-F238E27FC236}">
                <a16:creationId xmlns:a16="http://schemas.microsoft.com/office/drawing/2014/main" id="{A30D4C46-C5F7-F18B-5DBC-4C4390ED3BA1}"/>
              </a:ext>
            </a:extLst>
          </p:cNvPr>
          <p:cNvPicPr>
            <a:picLocks noChangeAspect="1"/>
          </p:cNvPicPr>
          <p:nvPr/>
        </p:nvPicPr>
        <p:blipFill>
          <a:blip r:embed="rId5"/>
          <a:stretch>
            <a:fillRect/>
          </a:stretch>
        </p:blipFill>
        <p:spPr>
          <a:xfrm>
            <a:off x="7621500" y="3949645"/>
            <a:ext cx="3547842" cy="1995661"/>
          </a:xfrm>
          <a:prstGeom prst="rect">
            <a:avLst/>
          </a:prstGeom>
          <a:ln w="1270">
            <a:solidFill>
              <a:schemeClr val="bg1">
                <a:lumMod val="85000"/>
              </a:schemeClr>
            </a:solidFill>
          </a:ln>
          <a:effectLst>
            <a:outerShdw blurRad="127000" dist="38100" dir="13500000" algn="br" rotWithShape="0">
              <a:prstClr val="black">
                <a:alpha val="40000"/>
              </a:prstClr>
            </a:outerShdw>
          </a:effectLst>
        </p:spPr>
      </p:pic>
    </p:spTree>
    <p:extLst>
      <p:ext uri="{BB962C8B-B14F-4D97-AF65-F5344CB8AC3E}">
        <p14:creationId xmlns:p14="http://schemas.microsoft.com/office/powerpoint/2010/main" val="3663349020"/>
      </p:ext>
    </p:extLst>
  </p:cSld>
  <p:clrMapOvr>
    <a:masterClrMapping/>
  </p:clrMapOvr>
</p:sld>
</file>

<file path=ppt/theme/theme1.xml><?xml version="1.0" encoding="utf-8"?>
<a:theme xmlns:a="http://schemas.openxmlformats.org/drawingml/2006/main" name="Asure Theme">
  <a:themeElements>
    <a:clrScheme name="Asure">
      <a:dk1>
        <a:srgbClr val="111921"/>
      </a:dk1>
      <a:lt1>
        <a:srgbClr val="FFFFFF"/>
      </a:lt1>
      <a:dk2>
        <a:srgbClr val="717073"/>
      </a:dk2>
      <a:lt2>
        <a:srgbClr val="FFFEF9"/>
      </a:lt2>
      <a:accent1>
        <a:srgbClr val="068FBE"/>
      </a:accent1>
      <a:accent2>
        <a:srgbClr val="46C3D3"/>
      </a:accent2>
      <a:accent3>
        <a:srgbClr val="203265"/>
      </a:accent3>
      <a:accent4>
        <a:srgbClr val="E92A32"/>
      </a:accent4>
      <a:accent5>
        <a:srgbClr val="FDBE5D"/>
      </a:accent5>
      <a:accent6>
        <a:srgbClr val="7FBC42"/>
      </a:accent6>
      <a:hlink>
        <a:srgbClr val="213265"/>
      </a:hlink>
      <a:folHlink>
        <a:srgbClr val="E92A32"/>
      </a:folHlink>
    </a:clrScheme>
    <a:fontScheme name="Asure">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ure PowerPoint Template v2024.07" id="{667783AD-C070-0F47-B862-E0093B240167}" vid="{1B01DD55-36CF-B04B-ABBB-FA7F583693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Asure PowerPoint Template v2024.07</Template>
  <TotalTime>17589</TotalTime>
  <Words>2103</Words>
  <Application>Microsoft Macintosh PowerPoint</Application>
  <PresentationFormat>Widescreen</PresentationFormat>
  <Paragraphs>446</Paragraphs>
  <Slides>20</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Avenir Next LT Pro</vt:lpstr>
      <vt:lpstr>Avenir Next LT Pro Light</vt:lpstr>
      <vt:lpstr>Montserrat</vt:lpstr>
      <vt:lpstr>Open Sans</vt:lpstr>
      <vt:lpstr>Roboto</vt:lpstr>
      <vt:lpstr>Wingdings</vt:lpstr>
      <vt:lpstr>Asure Theme</vt:lpstr>
      <vt:lpstr>Payroll &amp; HR  for Growing Businesses</vt:lpstr>
      <vt:lpstr>Agenda</vt:lpstr>
      <vt:lpstr>Our Mission</vt:lpstr>
      <vt:lpstr>Summarize Goals, Current State, and Opportunities for Growth</vt:lpstr>
      <vt:lpstr>Business Strategy</vt:lpstr>
      <vt:lpstr>Current State</vt:lpstr>
      <vt:lpstr>Capabilities Needed  </vt:lpstr>
      <vt:lpstr>Proposed Solution</vt:lpstr>
      <vt:lpstr>       Choosing the right plan</vt:lpstr>
      <vt:lpstr>Proposed Plan www.asuresoftware.com/view-plans</vt:lpstr>
      <vt:lpstr>Proposed Plan www.asuresoftware.com/view-plans</vt:lpstr>
      <vt:lpstr>Proposed Plan www.asuresoftware.com/view-plans</vt:lpstr>
      <vt:lpstr>Proposed Plan www.asuresoftware.com/view-plans</vt:lpstr>
      <vt:lpstr>Why is Asure?</vt:lpstr>
      <vt:lpstr>When it comes to growth, people and cash are scarce. Put all your people and money into growth and leave the admin burden to us.</vt:lpstr>
      <vt:lpstr>Why Asure? Money Talks</vt:lpstr>
      <vt:lpstr>Why Asure? Better Support</vt:lpstr>
      <vt:lpstr>Why Asure? Deliver on Promises</vt:lpstr>
      <vt:lpstr>Why Asure? We know Growth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Mike Vannoy</dc:creator>
  <cp:lastModifiedBy>Mike Vannoy</cp:lastModifiedBy>
  <cp:revision>2</cp:revision>
  <dcterms:created xsi:type="dcterms:W3CDTF">2024-08-30T00:00:09Z</dcterms:created>
  <dcterms:modified xsi:type="dcterms:W3CDTF">2024-10-04T20:17:06Z</dcterms:modified>
</cp:coreProperties>
</file>